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4.webp" ContentType="image/webp"/>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1088" r:id="rId3"/>
    <p:sldId id="1089" r:id="rId5"/>
    <p:sldId id="1090" r:id="rId6"/>
    <p:sldId id="1128" r:id="rId7"/>
    <p:sldId id="1127" r:id="rId8"/>
    <p:sldId id="1163" r:id="rId9"/>
    <p:sldId id="1164" r:id="rId10"/>
    <p:sldId id="1165" r:id="rId11"/>
    <p:sldId id="1095" r:id="rId12"/>
    <p:sldId id="1181" r:id="rId13"/>
    <p:sldId id="1182" r:id="rId14"/>
    <p:sldId id="1184" r:id="rId15"/>
    <p:sldId id="1186" r:id="rId16"/>
    <p:sldId id="1187" r:id="rId17"/>
    <p:sldId id="1188" r:id="rId18"/>
    <p:sldId id="1189" r:id="rId19"/>
    <p:sldId id="1190" r:id="rId20"/>
    <p:sldId id="1107" r:id="rId21"/>
    <p:sldId id="1242" r:id="rId22"/>
    <p:sldId id="1245" r:id="rId23"/>
    <p:sldId id="1244" r:id="rId24"/>
    <p:sldId id="1250" r:id="rId25"/>
    <p:sldId id="1251" r:id="rId26"/>
    <p:sldId id="1252" r:id="rId27"/>
    <p:sldId id="1253" r:id="rId28"/>
    <p:sldId id="278" r:id="rId29"/>
    <p:sldId id="1049" r:id="rId30"/>
    <p:sldId id="1217" r:id="rId31"/>
    <p:sldId id="1075" r:id="rId32"/>
    <p:sldId id="1218" r:id="rId33"/>
    <p:sldId id="1219" r:id="rId34"/>
    <p:sldId id="1220" r:id="rId35"/>
    <p:sldId id="1221" r:id="rId36"/>
    <p:sldId id="1223" r:id="rId37"/>
    <p:sldId id="1224" r:id="rId38"/>
    <p:sldId id="1225" r:id="rId39"/>
    <p:sldId id="1226" r:id="rId40"/>
    <p:sldId id="1118" r:id="rId41"/>
    <p:sldId id="1255" r:id="rId42"/>
    <p:sldId id="1256" r:id="rId43"/>
    <p:sldId id="1257" r:id="rId44"/>
    <p:sldId id="282" r:id="rId45"/>
    <p:sldId id="541" r:id="rId46"/>
    <p:sldId id="1120" r:id="rId47"/>
    <p:sldId id="1122" r:id="rId48"/>
    <p:sldId id="1123" r:id="rId49"/>
    <p:sldId id="1121" r:id="rId50"/>
    <p:sldId id="1283" r:id="rId51"/>
    <p:sldId id="1284" r:id="rId52"/>
    <p:sldId id="290" r:id="rId53"/>
    <p:sldId id="1119" r:id="rId54"/>
    <p:sldId id="1126" r:id="rId55"/>
    <p:sldId id="333" r:id="rId56"/>
  </p:sldIdLst>
  <p:sldSz cx="9144000" cy="5143500" type="screen16x9"/>
  <p:notesSz cx="6858000" cy="9144000"/>
  <p:embeddedFontLst>
    <p:embeddedFont>
      <p:font typeface="Roboto Slab"/>
      <p:bold r:id="rId61"/>
    </p:embeddedFont>
    <p:embeddedFont>
      <p:font typeface="Source Sans Pro" panose="020B0503030403020204"/>
      <p:regular r:id="rId62"/>
      <p:bold r:id="rId63"/>
      <p:italic r:id="rId64"/>
      <p:boldItalic r:id="rId65"/>
    </p:embeddedFont>
    <p:embeddedFont>
      <p:font typeface="Candara" panose="020E0502030303020204"/>
      <p:regular r:id="rId66"/>
      <p:bold r:id="rId67"/>
      <p:italic r:id="rId68"/>
      <p:boldItalic r:id="rId69"/>
    </p:embeddedFont>
    <p:embeddedFont>
      <p:font typeface="Candara" panose="020E0502030303020204" pitchFamily="34" charset="0"/>
      <p:regular r:id="rId70"/>
      <p:bold r:id="rId71"/>
      <p:italic r:id="rId72"/>
      <p:boldItalic r:id="rId73"/>
    </p:embeddedFont>
    <p:embeddedFont>
      <p:font typeface="Wingdings 2" panose="05020102010507070707" pitchFamily="18" charset="2"/>
      <p:regular r:id="rId74"/>
    </p:embeddedFont>
    <p:embeddedFont>
      <p:font typeface="Calibri" panose="020F0502020204030204" pitchFamily="34" charset="0"/>
      <p:regular r:id="rId75"/>
      <p:bold r:id="rId76"/>
      <p:italic r:id="rId77"/>
      <p:boldItalic r:id="rId78"/>
    </p:embeddedFont>
    <p:embeddedFont>
      <p:font typeface="Arial Black" panose="020B0A04020102020204" pitchFamily="34" charset="0"/>
      <p:bold r:id="rId79"/>
    </p:embeddedFont>
    <p:embeddedFont>
      <p:font typeface="Raleway Thin"/>
      <p:regular r:id="rId80"/>
    </p:embeddedFont>
    <p:embeddedFont>
      <p:font typeface="Tahoma" panose="020B0604030504040204" pitchFamily="34" charset="0"/>
      <p:regular r:id="rId81"/>
      <p:bold r:id="rId82"/>
    </p:embeddedFont>
    <p:embeddedFont>
      <p:font typeface="Calibri" panose="020F0502020204030204"/>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002" userDrawn="1">
          <p15:clr>
            <a:srgbClr val="A4A3A4"/>
          </p15:clr>
        </p15:guide>
        <p15:guide id="2" pos="4739" userDrawn="1">
          <p15:clr>
            <a:srgbClr val="A4A3A4"/>
          </p15:clr>
        </p15:guide>
        <p15:guide id="3" pos="1133" userDrawn="1">
          <p15:clr>
            <a:srgbClr val="A4A3A4"/>
          </p15:clr>
        </p15:guide>
        <p15:guide id="4" orient="horz" pos="1029" userDrawn="1">
          <p15:clr>
            <a:srgbClr val="A4A3A4"/>
          </p15:clr>
        </p15:guide>
        <p15:guide id="6" pos="2010" userDrawn="1">
          <p15:clr>
            <a:srgbClr val="A4A3A4"/>
          </p15:clr>
        </p15:guide>
        <p15:guide id="7" pos="2426" userDrawn="1">
          <p15:clr>
            <a:srgbClr val="A4A3A4"/>
          </p15:clr>
        </p15:guide>
        <p15:guide id="8" pos="2880" userDrawn="1">
          <p15:clr>
            <a:srgbClr val="A4A3A4"/>
          </p15:clr>
        </p15:guide>
        <p15:guide id="9" pos="3411" userDrawn="1">
          <p15:clr>
            <a:srgbClr val="A4A3A4"/>
          </p15:clr>
        </p15:guide>
        <p15:guide id="10" pos="3876" userDrawn="1">
          <p15:clr>
            <a:srgbClr val="A4A3A4"/>
          </p15:clr>
        </p15:guide>
        <p15:guide id="11" pos="4370" userDrawn="1">
          <p15:clr>
            <a:srgbClr val="A4A3A4"/>
          </p15:clr>
        </p15:guide>
        <p15:guide id="12" orient="horz" pos="592" userDrawn="1">
          <p15:clr>
            <a:srgbClr val="A4A3A4"/>
          </p15:clr>
        </p15:guide>
        <p15:guide id="13" orient="horz" pos="1820" userDrawn="1">
          <p15:clr>
            <a:srgbClr val="A4A3A4"/>
          </p15:clr>
        </p15:guide>
        <p15:guide id="14" orient="horz" pos="1995" userDrawn="1">
          <p15:clr>
            <a:srgbClr val="A4A3A4"/>
          </p15:clr>
        </p15:guide>
        <p15:guide id="16" orient="horz" pos="2542" userDrawn="1">
          <p15:clr>
            <a:srgbClr val="A4A3A4"/>
          </p15:clr>
        </p15:guide>
        <p15:guide id="17" orient="horz" pos="2292" userDrawn="1">
          <p15:clr>
            <a:srgbClr val="A4A3A4"/>
          </p15:clr>
        </p15:guide>
        <p15:guide id="18" pos="1576" userDrawn="1">
          <p15:clr>
            <a:srgbClr val="A4A3A4"/>
          </p15:clr>
        </p15:guide>
        <p15:guide id="19" pos="1786" userDrawn="1">
          <p15:clr>
            <a:srgbClr val="A4A3A4"/>
          </p15:clr>
        </p15:guide>
        <p15:guide id="20" orient="horz" pos="1882" userDrawn="1">
          <p15:clr>
            <a:srgbClr val="A4A3A4"/>
          </p15:clr>
        </p15:guide>
        <p15:guide id="21" orient="horz" pos="1459" userDrawn="1">
          <p15:clr>
            <a:srgbClr val="A4A3A4"/>
          </p15:clr>
        </p15:guide>
        <p15:guide id="22" orient="horz" pos="8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ieddine Boumediri" initials="TB" lastIdx="4" clrIdx="0"/>
  <p:cmAuthor id="2" name="Ayoub Benaiad" initials="A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828"/>
    <a:srgbClr val="FFFFFF"/>
    <a:srgbClr val="4D4D4D"/>
    <a:srgbClr val="F26422"/>
    <a:srgbClr val="248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59" autoAdjust="0"/>
  </p:normalViewPr>
  <p:slideViewPr>
    <p:cSldViewPr snapToGrid="0" showGuides="1">
      <p:cViewPr varScale="1">
        <p:scale>
          <a:sx n="105" d="100"/>
          <a:sy n="105" d="100"/>
        </p:scale>
        <p:origin x="684" y="52"/>
      </p:cViewPr>
      <p:guideLst>
        <p:guide orient="horz" pos="3002"/>
        <p:guide pos="4739"/>
        <p:guide pos="1133"/>
        <p:guide orient="horz" pos="1029"/>
        <p:guide pos="2010"/>
        <p:guide pos="2426"/>
        <p:guide pos="2880"/>
        <p:guide pos="3411"/>
        <p:guide pos="3876"/>
        <p:guide pos="4370"/>
        <p:guide orient="horz" pos="592"/>
        <p:guide orient="horz" pos="1820"/>
        <p:guide orient="horz" pos="1995"/>
        <p:guide orient="horz" pos="2542"/>
        <p:guide orient="horz" pos="2292"/>
        <p:guide pos="1576"/>
        <p:guide pos="1786"/>
        <p:guide orient="horz" pos="1882"/>
        <p:guide orient="horz" pos="1459"/>
        <p:guide orient="horz" pos="8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font" Target="fonts/font26.fntdata"/><Relationship Id="rId85" Type="http://schemas.openxmlformats.org/officeDocument/2006/relationships/font" Target="fonts/font25.fntdata"/><Relationship Id="rId84" Type="http://schemas.openxmlformats.org/officeDocument/2006/relationships/font" Target="fonts/font24.fntdata"/><Relationship Id="rId83" Type="http://schemas.openxmlformats.org/officeDocument/2006/relationships/font" Target="fonts/font23.fntdata"/><Relationship Id="rId82" Type="http://schemas.openxmlformats.org/officeDocument/2006/relationships/font" Target="fonts/font22.fntdata"/><Relationship Id="rId81" Type="http://schemas.openxmlformats.org/officeDocument/2006/relationships/font" Target="fonts/font21.fntdata"/><Relationship Id="rId80" Type="http://schemas.openxmlformats.org/officeDocument/2006/relationships/font" Target="fonts/font20.fntdata"/><Relationship Id="rId8" Type="http://schemas.openxmlformats.org/officeDocument/2006/relationships/slide" Target="slides/slide5.xml"/><Relationship Id="rId79" Type="http://schemas.openxmlformats.org/officeDocument/2006/relationships/font" Target="fonts/font19.fntdata"/><Relationship Id="rId78" Type="http://schemas.openxmlformats.org/officeDocument/2006/relationships/font" Target="fonts/font18.fntdata"/><Relationship Id="rId77" Type="http://schemas.openxmlformats.org/officeDocument/2006/relationships/font" Target="fonts/font17.fntdata"/><Relationship Id="rId76" Type="http://schemas.openxmlformats.org/officeDocument/2006/relationships/font" Target="fonts/font16.fntdata"/><Relationship Id="rId75" Type="http://schemas.openxmlformats.org/officeDocument/2006/relationships/font" Target="fonts/font15.fntdata"/><Relationship Id="rId74" Type="http://schemas.openxmlformats.org/officeDocument/2006/relationships/font" Target="fonts/font14.fntdata"/><Relationship Id="rId73" Type="http://schemas.openxmlformats.org/officeDocument/2006/relationships/font" Target="fonts/font13.fntdata"/><Relationship Id="rId72" Type="http://schemas.openxmlformats.org/officeDocument/2006/relationships/font" Target="fonts/font12.fntdata"/><Relationship Id="rId71" Type="http://schemas.openxmlformats.org/officeDocument/2006/relationships/font" Target="fonts/font11.fntdata"/><Relationship Id="rId70" Type="http://schemas.openxmlformats.org/officeDocument/2006/relationships/font" Target="fonts/font10.fntdata"/><Relationship Id="rId7" Type="http://schemas.openxmlformats.org/officeDocument/2006/relationships/slide" Target="slides/slide4.xml"/><Relationship Id="rId69" Type="http://schemas.openxmlformats.org/officeDocument/2006/relationships/font" Target="fonts/font9.fntdata"/><Relationship Id="rId68" Type="http://schemas.openxmlformats.org/officeDocument/2006/relationships/font" Target="fonts/font8.fntdata"/><Relationship Id="rId67" Type="http://schemas.openxmlformats.org/officeDocument/2006/relationships/font" Target="fonts/font7.fntdata"/><Relationship Id="rId66" Type="http://schemas.openxmlformats.org/officeDocument/2006/relationships/font" Target="fonts/font6.fntdata"/><Relationship Id="rId65" Type="http://schemas.openxmlformats.org/officeDocument/2006/relationships/font" Target="fonts/font5.fntdata"/><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commentAuthors" Target="commentAuthors.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1E8FE9D-EA83-4B1C-AA1B-822FE955E2C2}" type="doc">
      <dgm:prSet loTypeId="urn:microsoft.com/office/officeart/2005/8/layout/venn3#1" loCatId="relationship" qsTypeId="urn:microsoft.com/office/officeart/2005/8/quickstyle/simple1#1" qsCatId="simple" csTypeId="urn:microsoft.com/office/officeart/2005/8/colors/accent1_2#1" csCatId="accent1" phldr="1"/>
      <dgm:spPr/>
      <dgm:t>
        <a:bodyPr/>
        <a:lstStyle/>
        <a:p>
          <a:endParaRPr lang="fr-FR"/>
        </a:p>
      </dgm:t>
    </dgm:pt>
    <dgm:pt modelId="{A13964D8-2058-4826-9FA4-B9C31523B6BB}">
      <dgm:prSet phldrT="[Texte]" phldr="0"/>
      <dgm:spPr/>
      <dgm:t>
        <a:bodyPr/>
        <a:lstStyle/>
        <a:p>
          <a:pPr rtl="0"/>
          <a:r>
            <a:rPr lang="fr-FR" err="1">
              <a:latin typeface="Arial" panose="020B0604020202020204"/>
            </a:rPr>
            <a:t>Average</a:t>
          </a:r>
          <a:r>
            <a:rPr lang="fr-FR">
              <a:latin typeface="Arial" panose="020B0604020202020204"/>
            </a:rPr>
            <a:t> </a:t>
          </a:r>
          <a:r>
            <a:rPr lang="fr-FR" err="1">
              <a:latin typeface="Arial" panose="020B0604020202020204"/>
            </a:rPr>
            <a:t>Throughput</a:t>
          </a:r>
          <a:endParaRPr lang="fr-FR" err="1"/>
        </a:p>
      </dgm:t>
    </dgm:pt>
    <dgm:pt modelId="{A8E78099-DE63-444B-91C8-9BAE425C9F93}" cxnId="{B8DAD8A8-51CB-4D55-B078-B4CF6961395C}" type="parTrans">
      <dgm:prSet/>
      <dgm:spPr/>
      <dgm:t>
        <a:bodyPr/>
        <a:lstStyle/>
        <a:p>
          <a:endParaRPr lang="fr-FR"/>
        </a:p>
      </dgm:t>
    </dgm:pt>
    <dgm:pt modelId="{D915FAEE-6D70-4188-8B99-653AB667F5EB}" cxnId="{B8DAD8A8-51CB-4D55-B078-B4CF6961395C}" type="sibTrans">
      <dgm:prSet/>
      <dgm:spPr/>
      <dgm:t>
        <a:bodyPr/>
        <a:lstStyle/>
        <a:p>
          <a:endParaRPr lang="fr-FR"/>
        </a:p>
      </dgm:t>
    </dgm:pt>
    <dgm:pt modelId="{A1587221-BBD2-49EB-BDD3-351BBD5B95C5}">
      <dgm:prSet phldrT="[Texte]" phldr="0"/>
      <dgm:spPr/>
      <dgm:t>
        <a:bodyPr/>
        <a:lstStyle/>
        <a:p>
          <a:pPr rtl="0"/>
          <a:r>
            <a:rPr lang="fr-FR" err="1">
              <a:solidFill>
                <a:srgbClr val="000000"/>
              </a:solidFill>
              <a:latin typeface="Calibri" panose="020F0502020204030204"/>
              <a:ea typeface="Calibri" panose="020F0502020204030204"/>
              <a:cs typeface="Calibri" panose="020F0502020204030204"/>
            </a:rPr>
            <a:t>Average</a:t>
          </a:r>
          <a:r>
            <a:rPr lang="fr-FR">
              <a:latin typeface="Calibri" panose="020F0502020204030204"/>
              <a:ea typeface="Calibri" panose="020F0502020204030204"/>
              <a:cs typeface="Calibri" panose="020F0502020204030204"/>
            </a:rPr>
            <a:t> Delay</a:t>
          </a:r>
          <a:endParaRPr lang="fr-FR"/>
        </a:p>
      </dgm:t>
    </dgm:pt>
    <dgm:pt modelId="{4B8AF608-CB31-4E3F-A2BB-BC0EC5470818}" cxnId="{4D535F88-DFFC-4F7B-87EE-AB604BADA20D}" type="parTrans">
      <dgm:prSet/>
      <dgm:spPr/>
      <dgm:t>
        <a:bodyPr/>
        <a:lstStyle/>
        <a:p>
          <a:endParaRPr lang="fr-FR"/>
        </a:p>
      </dgm:t>
    </dgm:pt>
    <dgm:pt modelId="{2ED4C363-E614-4BD7-BF22-4B71C1770A54}" cxnId="{4D535F88-DFFC-4F7B-87EE-AB604BADA20D}" type="sibTrans">
      <dgm:prSet/>
      <dgm:spPr/>
      <dgm:t>
        <a:bodyPr/>
        <a:lstStyle/>
        <a:p>
          <a:endParaRPr lang="fr-FR"/>
        </a:p>
      </dgm:t>
    </dgm:pt>
    <dgm:pt modelId="{B3A72F12-B36C-4508-9F3D-EF7950DEB59D}">
      <dgm:prSet phldrT="[Texte]" phldr="0"/>
      <dgm:spPr/>
      <dgm:t>
        <a:bodyPr/>
        <a:lstStyle/>
        <a:p>
          <a:pPr rtl="0"/>
          <a:r>
            <a:rPr lang="fr-FR" err="1">
              <a:latin typeface="Arial" panose="020B0604020202020204"/>
            </a:rPr>
            <a:t>Packet</a:t>
          </a:r>
          <a:r>
            <a:rPr lang="fr-FR">
              <a:latin typeface="Arial" panose="020B0604020202020204"/>
            </a:rPr>
            <a:t> Drop Rate</a:t>
          </a:r>
          <a:endParaRPr lang="fr-FR"/>
        </a:p>
      </dgm:t>
    </dgm:pt>
    <dgm:pt modelId="{99D77AAE-ECD1-4A87-8638-06DAE415E246}" cxnId="{DC7EAB60-45C0-4BD5-832B-119C4B20F3F2}" type="parTrans">
      <dgm:prSet/>
      <dgm:spPr/>
      <dgm:t>
        <a:bodyPr/>
        <a:lstStyle/>
        <a:p>
          <a:endParaRPr lang="fr-FR"/>
        </a:p>
      </dgm:t>
    </dgm:pt>
    <dgm:pt modelId="{08955509-F7C3-4599-88A0-B41136010B10}" cxnId="{DC7EAB60-45C0-4BD5-832B-119C4B20F3F2}" type="sibTrans">
      <dgm:prSet/>
      <dgm:spPr/>
      <dgm:t>
        <a:bodyPr/>
        <a:lstStyle/>
        <a:p>
          <a:endParaRPr lang="fr-FR"/>
        </a:p>
      </dgm:t>
    </dgm:pt>
    <dgm:pt modelId="{F8DAE574-FA09-4982-B32E-61DCF644C595}" type="pres">
      <dgm:prSet presAssocID="{91E8FE9D-EA83-4B1C-AA1B-822FE955E2C2}" presName="Name0" presStyleCnt="0">
        <dgm:presLayoutVars>
          <dgm:dir/>
          <dgm:resizeHandles val="exact"/>
        </dgm:presLayoutVars>
      </dgm:prSet>
      <dgm:spPr/>
    </dgm:pt>
    <dgm:pt modelId="{4FAE3AD5-E583-48CB-AB31-1DF5862FDFAC}" type="pres">
      <dgm:prSet presAssocID="{A13964D8-2058-4826-9FA4-B9C31523B6BB}" presName="Name5" presStyleLbl="vennNode1" presStyleIdx="0" presStyleCnt="3">
        <dgm:presLayoutVars>
          <dgm:bulletEnabled val="1"/>
        </dgm:presLayoutVars>
      </dgm:prSet>
      <dgm:spPr/>
    </dgm:pt>
    <dgm:pt modelId="{43367CF0-3A9C-4DE5-B3E9-A4F8C7BBE45B}" type="pres">
      <dgm:prSet presAssocID="{D915FAEE-6D70-4188-8B99-653AB667F5EB}" presName="space" presStyleCnt="0"/>
      <dgm:spPr/>
    </dgm:pt>
    <dgm:pt modelId="{4E16DBAA-1A35-4492-8C39-53514DFA1D95}" type="pres">
      <dgm:prSet presAssocID="{A1587221-BBD2-49EB-BDD3-351BBD5B95C5}" presName="Name5" presStyleLbl="vennNode1" presStyleIdx="1" presStyleCnt="3">
        <dgm:presLayoutVars>
          <dgm:bulletEnabled val="1"/>
        </dgm:presLayoutVars>
      </dgm:prSet>
      <dgm:spPr/>
    </dgm:pt>
    <dgm:pt modelId="{D3F9FCF7-F74B-4551-BB22-5879D9CF3E64}" type="pres">
      <dgm:prSet presAssocID="{2ED4C363-E614-4BD7-BF22-4B71C1770A54}" presName="space" presStyleCnt="0"/>
      <dgm:spPr/>
    </dgm:pt>
    <dgm:pt modelId="{7F6C1BCB-20F9-465A-8C51-259467A90018}" type="pres">
      <dgm:prSet presAssocID="{B3A72F12-B36C-4508-9F3D-EF7950DEB59D}" presName="Name5" presStyleLbl="vennNode1" presStyleIdx="2" presStyleCnt="3">
        <dgm:presLayoutVars>
          <dgm:bulletEnabled val="1"/>
        </dgm:presLayoutVars>
      </dgm:prSet>
      <dgm:spPr/>
    </dgm:pt>
  </dgm:ptLst>
  <dgm:cxnLst>
    <dgm:cxn modelId="{85D62D06-5D17-4AC9-BE49-047BE7D3A778}" type="presOf" srcId="{A1587221-BBD2-49EB-BDD3-351BBD5B95C5}" destId="{4E16DBAA-1A35-4492-8C39-53514DFA1D95}" srcOrd="0" destOrd="0" presId="urn:microsoft.com/office/officeart/2005/8/layout/venn3#1"/>
    <dgm:cxn modelId="{790DBC27-2DC4-407C-8E3F-6FD81D922B19}" type="presOf" srcId="{91E8FE9D-EA83-4B1C-AA1B-822FE955E2C2}" destId="{F8DAE574-FA09-4982-B32E-61DCF644C595}" srcOrd="0" destOrd="0" presId="urn:microsoft.com/office/officeart/2005/8/layout/venn3#1"/>
    <dgm:cxn modelId="{DC7EAB60-45C0-4BD5-832B-119C4B20F3F2}" srcId="{91E8FE9D-EA83-4B1C-AA1B-822FE955E2C2}" destId="{B3A72F12-B36C-4508-9F3D-EF7950DEB59D}" srcOrd="2" destOrd="0" parTransId="{99D77AAE-ECD1-4A87-8638-06DAE415E246}" sibTransId="{08955509-F7C3-4599-88A0-B41136010B10}"/>
    <dgm:cxn modelId="{C192486F-ADF3-418D-97A8-99BB4B6EF316}" type="presOf" srcId="{A13964D8-2058-4826-9FA4-B9C31523B6BB}" destId="{4FAE3AD5-E583-48CB-AB31-1DF5862FDFAC}" srcOrd="0" destOrd="0" presId="urn:microsoft.com/office/officeart/2005/8/layout/venn3#1"/>
    <dgm:cxn modelId="{4D535F88-DFFC-4F7B-87EE-AB604BADA20D}" srcId="{91E8FE9D-EA83-4B1C-AA1B-822FE955E2C2}" destId="{A1587221-BBD2-49EB-BDD3-351BBD5B95C5}" srcOrd="1" destOrd="0" parTransId="{4B8AF608-CB31-4E3F-A2BB-BC0EC5470818}" sibTransId="{2ED4C363-E614-4BD7-BF22-4B71C1770A54}"/>
    <dgm:cxn modelId="{B8DAD8A8-51CB-4D55-B078-B4CF6961395C}" srcId="{91E8FE9D-EA83-4B1C-AA1B-822FE955E2C2}" destId="{A13964D8-2058-4826-9FA4-B9C31523B6BB}" srcOrd="0" destOrd="0" parTransId="{A8E78099-DE63-444B-91C8-9BAE425C9F93}" sibTransId="{D915FAEE-6D70-4188-8B99-653AB667F5EB}"/>
    <dgm:cxn modelId="{D40255EF-C165-44DD-BF01-A0AC24A20763}" type="presOf" srcId="{B3A72F12-B36C-4508-9F3D-EF7950DEB59D}" destId="{7F6C1BCB-20F9-465A-8C51-259467A90018}" srcOrd="0" destOrd="0" presId="urn:microsoft.com/office/officeart/2005/8/layout/venn3#1"/>
    <dgm:cxn modelId="{1681558B-9B89-4DB1-B816-6E8C1BD10B87}" type="presParOf" srcId="{F8DAE574-FA09-4982-B32E-61DCF644C595}" destId="{4FAE3AD5-E583-48CB-AB31-1DF5862FDFAC}" srcOrd="0" destOrd="0" presId="urn:microsoft.com/office/officeart/2005/8/layout/venn3#1"/>
    <dgm:cxn modelId="{59E9EFAB-F6DA-4C72-8622-C6DD428A2431}" type="presParOf" srcId="{F8DAE574-FA09-4982-B32E-61DCF644C595}" destId="{43367CF0-3A9C-4DE5-B3E9-A4F8C7BBE45B}" srcOrd="1" destOrd="0" presId="urn:microsoft.com/office/officeart/2005/8/layout/venn3#1"/>
    <dgm:cxn modelId="{31314B6D-0567-40A3-BA49-648CDFF1AAA1}" type="presParOf" srcId="{F8DAE574-FA09-4982-B32E-61DCF644C595}" destId="{4E16DBAA-1A35-4492-8C39-53514DFA1D95}" srcOrd="2" destOrd="0" presId="urn:microsoft.com/office/officeart/2005/8/layout/venn3#1"/>
    <dgm:cxn modelId="{9B68199E-C910-4C7F-BB06-513FA22DBDF3}" type="presParOf" srcId="{F8DAE574-FA09-4982-B32E-61DCF644C595}" destId="{D3F9FCF7-F74B-4551-BB22-5879D9CF3E64}" srcOrd="3" destOrd="0" presId="urn:microsoft.com/office/officeart/2005/8/layout/venn3#1"/>
    <dgm:cxn modelId="{51AECA42-1BD0-4D20-9B7F-94A77F2EA374}" type="presParOf" srcId="{F8DAE574-FA09-4982-B32E-61DCF644C595}" destId="{7F6C1BCB-20F9-465A-8C51-259467A90018}" srcOrd="4" destOrd="0" presId="urn:microsoft.com/office/officeart/2005/8/layout/venn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572000" cy="3722408"/>
        <a:chOff x="0" y="0"/>
        <a:chExt cx="4572000" cy="3722408"/>
      </a:xfrm>
    </dsp:grpSpPr>
    <dsp:sp modelId="{4FAE3AD5-E583-48CB-AB31-1DF5862FDFAC}">
      <dsp:nvSpPr>
        <dsp:cNvPr id="3" name="Oval 2"/>
        <dsp:cNvSpPr/>
      </dsp:nvSpPr>
      <dsp:spPr bwMode="white">
        <a:xfrm>
          <a:off x="0" y="981973"/>
          <a:ext cx="1758462" cy="1758462"/>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96774" tIns="19050" rIns="96774"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rtl="0">
            <a:lnSpc>
              <a:spcPct val="100000"/>
            </a:lnSpc>
            <a:spcBef>
              <a:spcPct val="0"/>
            </a:spcBef>
            <a:spcAft>
              <a:spcPct val="35000"/>
            </a:spcAft>
          </a:pPr>
          <a:r>
            <a:rPr lang="fr-FR" err="1">
              <a:latin typeface="Arial" panose="020B0604020202020204"/>
            </a:rPr>
            <a:t>Average</a:t>
          </a:r>
          <a:r>
            <a:rPr lang="fr-FR">
              <a:latin typeface="Arial" panose="020B0604020202020204"/>
            </a:rPr>
            <a:t> </a:t>
          </a:r>
          <a:r>
            <a:rPr lang="fr-FR" err="1">
              <a:latin typeface="Arial" panose="020B0604020202020204"/>
            </a:rPr>
            <a:t>Throughput</a:t>
          </a:r>
          <a:endParaRPr lang="fr-FR" err="1"/>
        </a:p>
      </dsp:txBody>
      <dsp:txXfrm>
        <a:off x="0" y="981973"/>
        <a:ext cx="1758462" cy="1758462"/>
      </dsp:txXfrm>
    </dsp:sp>
    <dsp:sp modelId="{4E16DBAA-1A35-4492-8C39-53514DFA1D95}">
      <dsp:nvSpPr>
        <dsp:cNvPr id="4" name="Oval 3"/>
        <dsp:cNvSpPr/>
      </dsp:nvSpPr>
      <dsp:spPr bwMode="white">
        <a:xfrm>
          <a:off x="1406769" y="981973"/>
          <a:ext cx="1758462" cy="1758462"/>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96774" tIns="19050" rIns="96774"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rtl="0">
            <a:lnSpc>
              <a:spcPct val="100000"/>
            </a:lnSpc>
            <a:spcBef>
              <a:spcPct val="0"/>
            </a:spcBef>
            <a:spcAft>
              <a:spcPct val="35000"/>
            </a:spcAft>
          </a:pPr>
          <a:r>
            <a:rPr lang="fr-FR" err="1">
              <a:solidFill>
                <a:srgbClr val="000000"/>
              </a:solidFill>
              <a:latin typeface="Calibri" panose="020F0502020204030204"/>
              <a:ea typeface="Calibri" panose="020F0502020204030204"/>
              <a:cs typeface="Calibri" panose="020F0502020204030204"/>
            </a:rPr>
            <a:t>Average</a:t>
          </a:r>
          <a:r>
            <a:rPr lang="fr-FR">
              <a:latin typeface="Calibri" panose="020F0502020204030204"/>
              <a:ea typeface="Calibri" panose="020F0502020204030204"/>
              <a:cs typeface="Calibri" panose="020F0502020204030204"/>
            </a:rPr>
            <a:t> Delay</a:t>
          </a:r>
          <a:endParaRPr lang="fr-FR"/>
        </a:p>
      </dsp:txBody>
      <dsp:txXfrm>
        <a:off x="1406769" y="981973"/>
        <a:ext cx="1758462" cy="1758462"/>
      </dsp:txXfrm>
    </dsp:sp>
    <dsp:sp modelId="{7F6C1BCB-20F9-465A-8C51-259467A90018}">
      <dsp:nvSpPr>
        <dsp:cNvPr id="5" name="Oval 4"/>
        <dsp:cNvSpPr/>
      </dsp:nvSpPr>
      <dsp:spPr bwMode="white">
        <a:xfrm>
          <a:off x="2813538" y="981973"/>
          <a:ext cx="1758462" cy="1758462"/>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96774" tIns="19050" rIns="96774"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rtl="0">
            <a:lnSpc>
              <a:spcPct val="100000"/>
            </a:lnSpc>
            <a:spcBef>
              <a:spcPct val="0"/>
            </a:spcBef>
            <a:spcAft>
              <a:spcPct val="35000"/>
            </a:spcAft>
          </a:pPr>
          <a:r>
            <a:rPr lang="fr-FR" err="1">
              <a:latin typeface="Arial" panose="020B0604020202020204"/>
            </a:rPr>
            <a:t>Packet</a:t>
          </a:r>
          <a:r>
            <a:rPr lang="fr-FR">
              <a:latin typeface="Arial" panose="020B0604020202020204"/>
            </a:rPr>
            <a:t> Drop Rate</a:t>
          </a:r>
          <a:endParaRPr lang="fr-FR"/>
        </a:p>
      </dsp:txBody>
      <dsp:txXfrm>
        <a:off x="2813538" y="981973"/>
        <a:ext cx="1758462" cy="1758462"/>
      </dsp:txXfrm>
    </dsp:sp>
  </dsp:spTree>
</dsp:drawing>
</file>

<file path=ppt/diagrams/layout1.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tabLst>
                <a:tab pos="0" algn="l"/>
              </a:tabLst>
            </a:pPr>
            <a:r>
              <a:rPr lang="en-US" altLang="en-US" spc="-1" dirty="0">
                <a:sym typeface="+mn-ea"/>
              </a:rPr>
              <a:t>Good morning, esteemed members of the jury. My name is [</a:t>
            </a:r>
            <a:r>
              <a:rPr lang="fr-FR" altLang="en-US" spc="-1" dirty="0">
                <a:sym typeface="+mn-ea"/>
              </a:rPr>
              <a:t>Bouacha seif eddine</a:t>
            </a:r>
            <a:r>
              <a:rPr lang="en-US" altLang="en-US" spc="-1" dirty="0">
                <a:sym typeface="+mn-ea"/>
              </a:rPr>
              <a:t>], and I am here with my colleague [</a:t>
            </a:r>
            <a:r>
              <a:rPr lang="fr-FR" altLang="en-US" spc="-1" dirty="0">
                <a:sym typeface="+mn-ea"/>
              </a:rPr>
              <a:t>chabane bedreddine</a:t>
            </a:r>
            <a:r>
              <a:rPr lang="en-US" altLang="en-US" spc="-1" dirty="0">
                <a:sym typeface="+mn-ea"/>
              </a:rPr>
              <a:t>]. Together, we are pleased to present our work on the topic:</a:t>
            </a:r>
            <a:endParaRPr lang="en-US" altLang="en-US" b="0" strike="noStrike" spc="-1" dirty="0">
              <a:latin typeface="Arial" panose="020B0604020202020204"/>
            </a:endParaRPr>
          </a:p>
          <a:p>
            <a:pPr>
              <a:lnSpc>
                <a:spcPct val="100000"/>
              </a:lnSpc>
              <a:tabLst>
                <a:tab pos="0" algn="l"/>
              </a:tabLst>
            </a:pPr>
            <a:r>
              <a:rPr lang="fr-FR" dirty="0" err="1">
                <a:sym typeface="+mn-ea"/>
              </a:rPr>
              <a:t>Evaluating</a:t>
            </a:r>
            <a:r>
              <a:rPr lang="fr-FR" dirty="0">
                <a:sym typeface="+mn-ea"/>
              </a:rPr>
              <a:t> </a:t>
            </a:r>
            <a:r>
              <a:rPr lang="fr-FR" dirty="0" err="1">
                <a:sym typeface="+mn-ea"/>
              </a:rPr>
              <a:t>Named</a:t>
            </a:r>
            <a:r>
              <a:rPr lang="fr-FR" dirty="0">
                <a:sym typeface="+mn-ea"/>
              </a:rPr>
              <a:t> Data Networking for ECRMT Network: A Simulation-</a:t>
            </a:r>
            <a:r>
              <a:rPr lang="fr-FR" dirty="0" err="1">
                <a:sym typeface="+mn-ea"/>
              </a:rPr>
              <a:t>Based Feasibility</a:t>
            </a:r>
            <a:r>
              <a:rPr lang="fr-FR" dirty="0">
                <a:sym typeface="+mn-ea"/>
              </a:rPr>
              <a:t> </a:t>
            </a:r>
            <a:r>
              <a:rPr lang="fr-FR" dirty="0" err="1">
                <a:sym typeface="+mn-ea"/>
              </a:rPr>
              <a:t>Study.</a:t>
            </a:r>
            <a:r>
              <a:rPr lang="fr-FR" altLang="en-US" spc="-1" dirty="0">
                <a:sym typeface="+mn-ea"/>
              </a:rPr>
              <a:t> </a:t>
            </a:r>
            <a:r>
              <a:rPr lang="en-US" altLang="en-US" spc="-1" dirty="0">
                <a:sym typeface="+mn-ea"/>
              </a:rPr>
              <a:t>Before we delve into the details of our presentation, let me first outline its structure.</a:t>
            </a:r>
            <a:endParaRPr lang="en-US" altLang="en-US" b="0" strike="noStrike" spc="-1" dirty="0">
              <a:latin typeface="Arial" panose="020B0604020202020204"/>
            </a:endParaRPr>
          </a:p>
          <a:p>
            <a:pPr>
              <a:lnSpc>
                <a:spcPct val="100000"/>
              </a:lnSpc>
              <a:tabLst>
                <a:tab pos="0" algn="l"/>
              </a:tabLst>
            </a:pPr>
            <a:endParaRPr lang="en-US" altLang="en-US" b="0" strike="noStrike" spc="-1" dirty="0">
              <a:latin typeface="Arial" panose="020B0604020202020204"/>
            </a:endParaRPr>
          </a:p>
          <a:p>
            <a:pPr>
              <a:lnSpc>
                <a:spcPct val="100000"/>
              </a:lnSpc>
              <a:tabLst>
                <a:tab pos="0" algn="l"/>
              </a:tabLst>
            </a:pPr>
            <a:r>
              <a:rPr lang="en-US" altLang="en-US" spc="-1" dirty="0">
                <a:sym typeface="+mn-ea"/>
              </a:rPr>
              <a:t>We will start with an Introduction to set the stage for our work.</a:t>
            </a:r>
            <a:endParaRPr lang="en-US" altLang="en-US" b="0" strike="noStrike" spc="-1" dirty="0">
              <a:latin typeface="Arial" panose="020B0604020202020204"/>
            </a:endParaRPr>
          </a:p>
          <a:p>
            <a:pPr>
              <a:lnSpc>
                <a:spcPct val="100000"/>
              </a:lnSpc>
              <a:tabLst>
                <a:tab pos="0" algn="l"/>
              </a:tabLst>
            </a:pPr>
            <a:r>
              <a:rPr lang="en-US" altLang="en-US" spc="-1" dirty="0">
                <a:sym typeface="+mn-ea"/>
              </a:rPr>
              <a:t>Next, we will explore Network Concepts and Challenges, covering three key areas:</a:t>
            </a:r>
            <a:endParaRPr lang="en-US" altLang="en-US" b="0" strike="noStrike" spc="-1" dirty="0">
              <a:latin typeface="Arial" panose="020B0604020202020204"/>
            </a:endParaRPr>
          </a:p>
          <a:p>
            <a:pPr>
              <a:lnSpc>
                <a:spcPct val="100000"/>
              </a:lnSpc>
              <a:tabLst>
                <a:tab pos="0" algn="l"/>
              </a:tabLst>
            </a:pPr>
            <a:endParaRPr lang="en-US" altLang="en-US" b="0" strike="noStrike" spc="-1" dirty="0">
              <a:latin typeface="Arial" panose="020B0604020202020204"/>
            </a:endParaRPr>
          </a:p>
          <a:p>
            <a:pPr>
              <a:lnSpc>
                <a:spcPct val="100000"/>
              </a:lnSpc>
              <a:tabLst>
                <a:tab pos="0" algn="l"/>
              </a:tabLst>
            </a:pPr>
            <a:r>
              <a:rPr lang="en-US" altLang="en-US" spc="-1" dirty="0">
                <a:sym typeface="+mn-ea"/>
              </a:rPr>
              <a:t>Hierarchical Network Design,</a:t>
            </a:r>
            <a:endParaRPr lang="en-US" altLang="en-US" b="0" strike="noStrike" spc="-1" dirty="0">
              <a:latin typeface="Arial" panose="020B0604020202020204"/>
            </a:endParaRPr>
          </a:p>
          <a:p>
            <a:pPr>
              <a:lnSpc>
                <a:spcPct val="100000"/>
              </a:lnSpc>
              <a:tabLst>
                <a:tab pos="0" algn="l"/>
              </a:tabLst>
            </a:pPr>
            <a:r>
              <a:rPr lang="en-US" altLang="en-US" spc="-1" dirty="0">
                <a:sym typeface="+mn-ea"/>
              </a:rPr>
              <a:t>Key Challenges of TCP/IP, and</a:t>
            </a:r>
            <a:endParaRPr lang="en-US" altLang="en-US" b="0" strike="noStrike" spc="-1" dirty="0">
              <a:latin typeface="Arial" panose="020B0604020202020204"/>
            </a:endParaRPr>
          </a:p>
          <a:p>
            <a:pPr>
              <a:lnSpc>
                <a:spcPct val="100000"/>
              </a:lnSpc>
              <a:tabLst>
                <a:tab pos="0" algn="l"/>
              </a:tabLst>
            </a:pPr>
            <a:r>
              <a:rPr lang="en-US" altLang="en-US" spc="-1" dirty="0">
                <a:sym typeface="+mn-ea"/>
              </a:rPr>
              <a:t>Named Data Networking (NDN).</a:t>
            </a:r>
            <a:endParaRPr lang="en-US" altLang="en-US" b="0" strike="noStrike" spc="-1" dirty="0">
              <a:latin typeface="Arial" panose="020B0604020202020204"/>
            </a:endParaRPr>
          </a:p>
          <a:p>
            <a:pPr>
              <a:lnSpc>
                <a:spcPct val="100000"/>
              </a:lnSpc>
              <a:tabLst>
                <a:tab pos="0" algn="l"/>
              </a:tabLst>
            </a:pPr>
            <a:r>
              <a:rPr lang="en-US" altLang="en-US" spc="-1" dirty="0">
                <a:sym typeface="+mn-ea"/>
              </a:rPr>
              <a:t>Following that, we will move to the Design and Proposal of the Network Topology, which includes:</a:t>
            </a:r>
            <a:endParaRPr lang="en-US" altLang="en-US" b="0" strike="noStrike" spc="-1" dirty="0">
              <a:latin typeface="Arial" panose="020B0604020202020204"/>
            </a:endParaRPr>
          </a:p>
          <a:p>
            <a:pPr>
              <a:lnSpc>
                <a:spcPct val="100000"/>
              </a:lnSpc>
              <a:tabLst>
                <a:tab pos="0" algn="l"/>
              </a:tabLst>
            </a:pPr>
            <a:endParaRPr lang="en-US" altLang="en-US" b="0" strike="noStrike" spc="-1" dirty="0">
              <a:latin typeface="Arial" panose="020B0604020202020204"/>
            </a:endParaRPr>
          </a:p>
          <a:p>
            <a:pPr>
              <a:lnSpc>
                <a:spcPct val="100000"/>
              </a:lnSpc>
              <a:tabLst>
                <a:tab pos="0" algn="l"/>
              </a:tabLst>
            </a:pPr>
            <a:r>
              <a:rPr lang="en-US" altLang="en-US" spc="-1" dirty="0">
                <a:sym typeface="+mn-ea"/>
              </a:rPr>
              <a:t>Implementation of the Proposed Topology Using </a:t>
            </a:r>
            <a:r>
              <a:rPr lang="fr-FR" altLang="en-US" spc="-1" dirty="0">
                <a:sym typeface="+mn-ea"/>
              </a:rPr>
              <a:t> both </a:t>
            </a:r>
            <a:r>
              <a:rPr lang="en-US" altLang="en-US" spc="-1" dirty="0">
                <a:sym typeface="+mn-ea"/>
              </a:rPr>
              <a:t>TCP/IP, and </a:t>
            </a:r>
            <a:r>
              <a:rPr lang="fr-FR" altLang="en-US" spc="-1" dirty="0">
                <a:sym typeface="+mn-ea"/>
              </a:rPr>
              <a:t>NDN</a:t>
            </a:r>
            <a:r>
              <a:rPr lang="en-US" altLang="en-US" spc="-1" dirty="0">
                <a:sym typeface="+mn-ea"/>
              </a:rPr>
              <a:t>.</a:t>
            </a:r>
            <a:endParaRPr lang="en-US" altLang="en-US" b="0" strike="noStrike" spc="-1" dirty="0">
              <a:latin typeface="Arial" panose="020B0604020202020204"/>
            </a:endParaRPr>
          </a:p>
          <a:p>
            <a:pPr>
              <a:lnSpc>
                <a:spcPct val="100000"/>
              </a:lnSpc>
              <a:tabLst>
                <a:tab pos="0" algn="l"/>
              </a:tabLst>
            </a:pPr>
            <a:r>
              <a:rPr lang="en-US" altLang="en-US" spc="-1" dirty="0">
                <a:sym typeface="+mn-ea"/>
              </a:rPr>
              <a:t>Then, we will present our Simulation Results and Evaluation, focusing on:</a:t>
            </a:r>
            <a:endParaRPr lang="en-US" altLang="en-US" b="0" strike="noStrike" spc="-1" dirty="0">
              <a:latin typeface="Arial" panose="020B0604020202020204"/>
            </a:endParaRPr>
          </a:p>
          <a:p>
            <a:pPr>
              <a:lnSpc>
                <a:spcPct val="100000"/>
              </a:lnSpc>
              <a:tabLst>
                <a:tab pos="0" algn="l"/>
              </a:tabLst>
            </a:pPr>
            <a:endParaRPr lang="en-US" altLang="en-US" b="0" strike="noStrike" spc="-1" dirty="0">
              <a:latin typeface="Arial" panose="020B0604020202020204"/>
            </a:endParaRPr>
          </a:p>
          <a:p>
            <a:pPr>
              <a:lnSpc>
                <a:spcPct val="100000"/>
              </a:lnSpc>
              <a:tabLst>
                <a:tab pos="0" algn="l"/>
              </a:tabLst>
            </a:pPr>
            <a:r>
              <a:rPr lang="en-US" altLang="en-US" spc="-1" dirty="0">
                <a:sym typeface="+mn-ea"/>
              </a:rPr>
              <a:t>Metrics,</a:t>
            </a:r>
            <a:endParaRPr lang="en-US" altLang="en-US" b="0" strike="noStrike" spc="-1" dirty="0">
              <a:latin typeface="Arial" panose="020B0604020202020204"/>
            </a:endParaRPr>
          </a:p>
          <a:p>
            <a:pPr>
              <a:lnSpc>
                <a:spcPct val="100000"/>
              </a:lnSpc>
              <a:tabLst>
                <a:tab pos="0" algn="l"/>
              </a:tabLst>
            </a:pPr>
            <a:r>
              <a:rPr lang="en-US" altLang="en-US" spc="-1" dirty="0">
                <a:sym typeface="+mn-ea"/>
              </a:rPr>
              <a:t>Simulation Results, and</a:t>
            </a:r>
            <a:endParaRPr lang="en-US" altLang="en-US" b="0" strike="noStrike" spc="-1" dirty="0">
              <a:latin typeface="Arial" panose="020B0604020202020204"/>
            </a:endParaRPr>
          </a:p>
          <a:p>
            <a:pPr>
              <a:lnSpc>
                <a:spcPct val="100000"/>
              </a:lnSpc>
              <a:tabLst>
                <a:tab pos="0" algn="l"/>
              </a:tabLst>
            </a:pPr>
            <a:r>
              <a:rPr lang="en-US" altLang="en-US" spc="-1" dirty="0">
                <a:sym typeface="+mn-ea"/>
              </a:rPr>
              <a:t>Evaluation of the findings.</a:t>
            </a:r>
            <a:endParaRPr lang="en-US" altLang="en-US" b="0" strike="noStrike" spc="-1" dirty="0">
              <a:latin typeface="Arial" panose="020B0604020202020204"/>
            </a:endParaRPr>
          </a:p>
          <a:p>
            <a:pPr>
              <a:lnSpc>
                <a:spcPct val="100000"/>
              </a:lnSpc>
              <a:tabLst>
                <a:tab pos="0" algn="l"/>
              </a:tabLst>
            </a:pPr>
            <a:r>
              <a:rPr lang="en-US" altLang="en-US" spc="-1" dirty="0">
                <a:sym typeface="+mn-ea"/>
              </a:rPr>
              <a:t>Finally, we will conclude with a summary of our work </a:t>
            </a:r>
            <a:r>
              <a:rPr lang="fr-FR" altLang="en-US" spc="-1" dirty="0">
                <a:sym typeface="+mn-ea"/>
              </a:rPr>
              <a:t>.</a:t>
            </a:r>
            <a:endParaRPr lang="fr-FR" altLang="en-US" b="0" strike="noStrike" spc="-1" dirty="0">
              <a:latin typeface="Arial" panose="020B0604020202020204"/>
            </a:endParaRPr>
          </a:p>
          <a:p>
            <a:endParaRPr lang="fr-FR"/>
          </a:p>
        </p:txBody>
      </p:sp>
      <p:sp>
        <p:nvSpPr>
          <p:cNvPr id="4" name="Slide Number Placeholder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altLang="en-US">
                <a:highlight>
                  <a:srgbClr val="FFFFFF"/>
                </a:highlight>
                <a:sym typeface="+mn-ea"/>
              </a:rPr>
              <a:t> tronsport layer :</a:t>
            </a:r>
            <a:r>
              <a:rPr lang="en-US" altLang="en-US">
                <a:highlight>
                  <a:srgbClr val="FFFFFF"/>
                </a:highlight>
                <a:sym typeface="+mn-ea"/>
              </a:rPr>
              <a:t>and also performs the task of dividing the data from the application layer into packets, which are then used to create sequences.</a:t>
            </a: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This flat network design would cause delays as the network grows because all devices share the same broadcast domain.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 Additionally, it would be challenging for administrators to control or limit broadcast traffic and filter undesired traffic effectively, as there is no structured segmentation to manage these issues.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highlight>
                  <a:srgbClr val="FFFFFF"/>
                </a:highlight>
                <a:sym typeface="+mn-ea"/>
              </a:rPr>
            </a:br>
            <a:r>
              <a:rPr lang="en-US">
                <a:highlight>
                  <a:srgbClr val="FFFFFF"/>
                </a:highlight>
                <a:sym typeface="+mn-ea"/>
              </a:rPr>
              <a:t>A better network design approach was needed. For this reason, many modern networks now utilize a hierarchical design. A hierarchical network design involves dividing the network into discrete layers . Each layer, or tier, in the hierarchy provides specific functions that define its role within the</a:t>
            </a:r>
            <a:endParaRPr lang="en-US">
              <a:highlight>
                <a:srgbClr val="FFFFFF"/>
              </a:highlight>
            </a:endParaRPr>
          </a:p>
          <a:p>
            <a:pPr>
              <a:buFont typeface="Arial" panose="020B0604020202020204" pitchFamily="34" charset="0"/>
              <a:buChar char="•"/>
            </a:pPr>
            <a:r>
              <a:rPr lang="en-US">
                <a:highlight>
                  <a:srgbClr val="FFFFFF"/>
                </a:highlight>
                <a:sym typeface="+mn-ea"/>
              </a:rPr>
              <a:t>overall network.</a:t>
            </a:r>
            <a:endParaRPr lang="en-US">
              <a:highlight>
                <a:srgbClr val="FFFFFF"/>
              </a:highlight>
            </a:endParaRPr>
          </a:p>
          <a:p>
            <a:pPr>
              <a:buFont typeface="Arial" panose="020B0604020202020204" pitchFamily="34" charset="0"/>
              <a:buChar char="•"/>
            </a:pPr>
            <a:endParaRPr lang="fr-FR" b="0" i="0">
              <a:solidFill>
                <a:srgbClr val="0D0D0D"/>
              </a:solidFill>
              <a:effectLst/>
              <a:highlight>
                <a:srgbClr val="FFFFFF"/>
              </a:highlight>
              <a:latin typeface="ui-sans-serif"/>
            </a:endParaRPr>
          </a:p>
          <a:p>
            <a:pPr marL="139700" indent="0">
              <a:buFont typeface="Arial" panose="020B0604020202020204" pitchFamily="34" charset="0"/>
              <a:buNone/>
            </a:pPr>
            <a:endParaRPr lang="fr-FR"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1. Location-Based Communication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Focuses on "where" the data resides, using IP addresses to identify hosts. This leads to inefficiencies when the same content is requested multiple times from distant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2. Scalability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The increasing number of devices requires larger IP address spaces (e.g., IPv6) and complex routing tables, making scalability a challenge.</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3. Security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Security </a:t>
            </a:r>
            <a:r>
              <a:rPr lang="fr-FR" altLang="en-US">
                <a:solidFill>
                  <a:srgbClr val="0D0D0D"/>
                </a:solidFill>
                <a:effectLst/>
                <a:highlight>
                  <a:srgbClr val="FFFFFF"/>
                </a:highlight>
                <a:latin typeface="ui-sans-serif"/>
                <a:sym typeface="+mn-ea"/>
              </a:rPr>
              <a:t>in TCP/ip </a:t>
            </a:r>
            <a:r>
              <a:rPr lang="en-US" altLang="en-US">
                <a:solidFill>
                  <a:srgbClr val="0D0D0D"/>
                </a:solidFill>
                <a:effectLst/>
                <a:highlight>
                  <a:srgbClr val="FFFFFF"/>
                </a:highlight>
                <a:latin typeface="ui-sans-serif"/>
                <a:sym typeface="+mn-ea"/>
              </a:rPr>
              <a:t>protect</a:t>
            </a:r>
            <a:r>
              <a:rPr lang="fr-FR" altLang="en-US">
                <a:solidFill>
                  <a:srgbClr val="0D0D0D"/>
                </a:solidFill>
                <a:effectLst/>
                <a:highlight>
                  <a:srgbClr val="FFFFFF"/>
                </a:highlight>
                <a:latin typeface="ui-sans-serif"/>
                <a:sym typeface="+mn-ea"/>
              </a:rPr>
              <a:t>s</a:t>
            </a:r>
            <a:r>
              <a:rPr lang="en-US" altLang="en-US">
                <a:solidFill>
                  <a:srgbClr val="0D0D0D"/>
                </a:solidFill>
                <a:effectLst/>
                <a:highlight>
                  <a:srgbClr val="FFFFFF"/>
                </a:highlight>
                <a:latin typeface="ui-sans-serif"/>
                <a:sym typeface="+mn-ea"/>
              </a:rPr>
              <a:t> communication channels but not the data itself.</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6. Mobility Support</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Mobility requires complex mechanisms like Mobile IP to maintain connectivity when devices change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en-US" altLang="en-US"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1. Location-Based Communication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Focuses on "where" the data resides, using IP addresses to identify hosts. This leads to inefficiencies when the same content is requested multiple times from distant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2. Scalability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The increasing number of devices requires larger IP address spaces (e.g., IPv6) and complex routing tables, making scalability a challenge.</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3. Security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Security </a:t>
            </a:r>
            <a:r>
              <a:rPr lang="fr-FR" altLang="en-US">
                <a:solidFill>
                  <a:srgbClr val="0D0D0D"/>
                </a:solidFill>
                <a:effectLst/>
                <a:highlight>
                  <a:srgbClr val="FFFFFF"/>
                </a:highlight>
                <a:latin typeface="ui-sans-serif"/>
                <a:sym typeface="+mn-ea"/>
              </a:rPr>
              <a:t>in TCP/ip </a:t>
            </a:r>
            <a:r>
              <a:rPr lang="en-US" altLang="en-US">
                <a:solidFill>
                  <a:srgbClr val="0D0D0D"/>
                </a:solidFill>
                <a:effectLst/>
                <a:highlight>
                  <a:srgbClr val="FFFFFF"/>
                </a:highlight>
                <a:latin typeface="ui-sans-serif"/>
                <a:sym typeface="+mn-ea"/>
              </a:rPr>
              <a:t>protect</a:t>
            </a:r>
            <a:r>
              <a:rPr lang="fr-FR" altLang="en-US">
                <a:solidFill>
                  <a:srgbClr val="0D0D0D"/>
                </a:solidFill>
                <a:effectLst/>
                <a:highlight>
                  <a:srgbClr val="FFFFFF"/>
                </a:highlight>
                <a:latin typeface="ui-sans-serif"/>
                <a:sym typeface="+mn-ea"/>
              </a:rPr>
              <a:t>s</a:t>
            </a:r>
            <a:r>
              <a:rPr lang="en-US" altLang="en-US">
                <a:solidFill>
                  <a:srgbClr val="0D0D0D"/>
                </a:solidFill>
                <a:effectLst/>
                <a:highlight>
                  <a:srgbClr val="FFFFFF"/>
                </a:highlight>
                <a:latin typeface="ui-sans-serif"/>
                <a:sym typeface="+mn-ea"/>
              </a:rPr>
              <a:t> communication channels but not the data itself.</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6. Mobility Support</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Mobility requires complex mechanisms like Mobile IP to maintain connectivity when devices change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1. Location-Based Communication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Focuses on "where" the data resides, using IP addresses to identify hosts. This leads to inefficiencies when the same content is requested multiple times from distant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2. Scalability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The increasing number of devices requires larger IP address spaces (e.g., IPv6) and complex routing tables, making scalability a challenge.</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3. Security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Security </a:t>
            </a:r>
            <a:r>
              <a:rPr lang="fr-FR" altLang="en-US">
                <a:solidFill>
                  <a:srgbClr val="0D0D0D"/>
                </a:solidFill>
                <a:effectLst/>
                <a:highlight>
                  <a:srgbClr val="FFFFFF"/>
                </a:highlight>
                <a:latin typeface="ui-sans-serif"/>
                <a:sym typeface="+mn-ea"/>
              </a:rPr>
              <a:t>in TCP/ip </a:t>
            </a:r>
            <a:r>
              <a:rPr lang="en-US" altLang="en-US">
                <a:solidFill>
                  <a:srgbClr val="0D0D0D"/>
                </a:solidFill>
                <a:effectLst/>
                <a:highlight>
                  <a:srgbClr val="FFFFFF"/>
                </a:highlight>
                <a:latin typeface="ui-sans-serif"/>
                <a:sym typeface="+mn-ea"/>
              </a:rPr>
              <a:t>protect</a:t>
            </a:r>
            <a:r>
              <a:rPr lang="fr-FR" altLang="en-US">
                <a:solidFill>
                  <a:srgbClr val="0D0D0D"/>
                </a:solidFill>
                <a:effectLst/>
                <a:highlight>
                  <a:srgbClr val="FFFFFF"/>
                </a:highlight>
                <a:latin typeface="ui-sans-serif"/>
                <a:sym typeface="+mn-ea"/>
              </a:rPr>
              <a:t>s</a:t>
            </a:r>
            <a:r>
              <a:rPr lang="en-US" altLang="en-US">
                <a:solidFill>
                  <a:srgbClr val="0D0D0D"/>
                </a:solidFill>
                <a:effectLst/>
                <a:highlight>
                  <a:srgbClr val="FFFFFF"/>
                </a:highlight>
                <a:latin typeface="ui-sans-serif"/>
                <a:sym typeface="+mn-ea"/>
              </a:rPr>
              <a:t> communication channels but not the data itself.</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6. Mobility Support</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Mobility requires complex mechanisms like Mobile IP to maintain connectivity when devices change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1. Location-Based Communication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Focuses on "where" the data resides, using IP addresses to identify hosts. This leads to inefficiencies when the same content is requested multiple times from distant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2. Scalability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The increasing number of devices requires larger IP address spaces (e.g., IPv6) and complex routing tables, making scalability a challenge.</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3. Security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Security </a:t>
            </a:r>
            <a:r>
              <a:rPr lang="fr-FR" altLang="en-US">
                <a:solidFill>
                  <a:srgbClr val="0D0D0D"/>
                </a:solidFill>
                <a:effectLst/>
                <a:highlight>
                  <a:srgbClr val="FFFFFF"/>
                </a:highlight>
                <a:latin typeface="ui-sans-serif"/>
                <a:sym typeface="+mn-ea"/>
              </a:rPr>
              <a:t>in TCP/ip </a:t>
            </a:r>
            <a:r>
              <a:rPr lang="en-US" altLang="en-US">
                <a:solidFill>
                  <a:srgbClr val="0D0D0D"/>
                </a:solidFill>
                <a:effectLst/>
                <a:highlight>
                  <a:srgbClr val="FFFFFF"/>
                </a:highlight>
                <a:latin typeface="ui-sans-serif"/>
                <a:sym typeface="+mn-ea"/>
              </a:rPr>
              <a:t>protect</a:t>
            </a:r>
            <a:r>
              <a:rPr lang="fr-FR" altLang="en-US">
                <a:solidFill>
                  <a:srgbClr val="0D0D0D"/>
                </a:solidFill>
                <a:effectLst/>
                <a:highlight>
                  <a:srgbClr val="FFFFFF"/>
                </a:highlight>
                <a:latin typeface="ui-sans-serif"/>
                <a:sym typeface="+mn-ea"/>
              </a:rPr>
              <a:t>s</a:t>
            </a:r>
            <a:r>
              <a:rPr lang="en-US" altLang="en-US">
                <a:solidFill>
                  <a:srgbClr val="0D0D0D"/>
                </a:solidFill>
                <a:effectLst/>
                <a:highlight>
                  <a:srgbClr val="FFFFFF"/>
                </a:highlight>
                <a:latin typeface="ui-sans-serif"/>
                <a:sym typeface="+mn-ea"/>
              </a:rPr>
              <a:t> communication channels but not the data itself.</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6. Mobility Support</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Mobility requires complex mechanisms like Mobile IP to maintain connectivity when devices change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Font typeface="Arial" panose="020B0604020202020204" pitchFamily="34" charset="0"/>
              <a:buChar char="•"/>
            </a:pP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1. Location-Based Communication</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Focuses on "where" the data resides, using IP addresses to identify hosts. This leads to inefficiencies when the same content is requested multiple times from distant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2. Scalability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The increasing number of devices requires larger IP address spaces (e.g., IPv6) and complex routing tables, making scalability a challenge.</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3. Security</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Security </a:t>
            </a:r>
            <a:r>
              <a:rPr lang="fr-FR" altLang="en-US">
                <a:solidFill>
                  <a:srgbClr val="0D0D0D"/>
                </a:solidFill>
                <a:effectLst/>
                <a:highlight>
                  <a:srgbClr val="FFFFFF"/>
                </a:highlight>
                <a:latin typeface="ui-sans-serif"/>
                <a:sym typeface="+mn-ea"/>
              </a:rPr>
              <a:t>in TCP/ip </a:t>
            </a:r>
            <a:r>
              <a:rPr lang="en-US" altLang="en-US">
                <a:solidFill>
                  <a:srgbClr val="0D0D0D"/>
                </a:solidFill>
                <a:effectLst/>
                <a:highlight>
                  <a:srgbClr val="FFFFFF"/>
                </a:highlight>
                <a:latin typeface="ui-sans-serif"/>
                <a:sym typeface="+mn-ea"/>
              </a:rPr>
              <a:t>protect</a:t>
            </a:r>
            <a:r>
              <a:rPr lang="fr-FR" altLang="en-US">
                <a:solidFill>
                  <a:srgbClr val="0D0D0D"/>
                </a:solidFill>
                <a:effectLst/>
                <a:highlight>
                  <a:srgbClr val="FFFFFF"/>
                </a:highlight>
                <a:latin typeface="ui-sans-serif"/>
                <a:sym typeface="+mn-ea"/>
              </a:rPr>
              <a:t>s</a:t>
            </a:r>
            <a:r>
              <a:rPr lang="en-US" altLang="en-US">
                <a:solidFill>
                  <a:srgbClr val="0D0D0D"/>
                </a:solidFill>
                <a:effectLst/>
                <a:highlight>
                  <a:srgbClr val="FFFFFF"/>
                </a:highlight>
                <a:latin typeface="ui-sans-serif"/>
                <a:sym typeface="+mn-ea"/>
              </a:rPr>
              <a:t> communication channels but not the data itself.</a:t>
            </a:r>
            <a:br>
              <a:rPr lang="en-US" altLang="en-US">
                <a:solidFill>
                  <a:srgbClr val="0D0D0D"/>
                </a:solidFill>
                <a:effectLst/>
                <a:highlight>
                  <a:srgbClr val="FFFFFF"/>
                </a:highlight>
                <a:latin typeface="ui-sans-serif"/>
                <a:sym typeface="+mn-ea"/>
              </a:rPr>
            </a:br>
            <a:r>
              <a:rPr lang="en-US" altLang="en-US">
                <a:solidFill>
                  <a:srgbClr val="0D0D0D"/>
                </a:solidFill>
                <a:effectLst/>
                <a:highlight>
                  <a:srgbClr val="FFFFFF"/>
                </a:highlight>
                <a:latin typeface="ui-sans-serif"/>
                <a:sym typeface="+mn-ea"/>
              </a:rPr>
              <a:t>6. Mobility Support</a:t>
            </a:r>
            <a:endParaRPr lang="en-US" altLang="en-US" b="0" i="0">
              <a:solidFill>
                <a:srgbClr val="0D0D0D"/>
              </a:solidFill>
              <a:effectLst/>
              <a:highlight>
                <a:srgbClr val="FFFFFF"/>
              </a:highlight>
              <a:latin typeface="ui-sans-serif"/>
            </a:endParaRPr>
          </a:p>
          <a:p>
            <a:pPr>
              <a:buFont typeface="Arial" panose="020B0604020202020204" pitchFamily="34" charset="0"/>
              <a:buChar char="•"/>
            </a:pPr>
            <a:r>
              <a:rPr lang="en-US" altLang="en-US">
                <a:solidFill>
                  <a:srgbClr val="0D0D0D"/>
                </a:solidFill>
                <a:effectLst/>
                <a:highlight>
                  <a:srgbClr val="FFFFFF"/>
                </a:highlight>
                <a:latin typeface="ui-sans-serif"/>
                <a:sym typeface="+mn-ea"/>
              </a:rPr>
              <a:t>TCP/IP: Mobility requires complex mechanisms like Mobile IP to maintain connectivity when devices change locations.</a:t>
            </a:r>
            <a:endParaRPr lang="en-US" altLang="en-US" b="0" i="0">
              <a:solidFill>
                <a:srgbClr val="0D0D0D"/>
              </a:solidFill>
              <a:effectLst/>
              <a:highlight>
                <a:srgbClr val="FFFFFF"/>
              </a:highlight>
              <a:latin typeface="ui-sans-serif"/>
            </a:endParaRPr>
          </a:p>
          <a:p>
            <a:pPr>
              <a:buFont typeface="Arial" panose="020B0604020202020204" pitchFamily="34" charset="0"/>
              <a:buChar char="•"/>
            </a:pPr>
            <a:endParaRPr lang="fr-FR" b="0" i="0">
              <a:solidFill>
                <a:srgbClr val="0D0D0D"/>
              </a:solidFill>
              <a:effectLst/>
              <a:highlight>
                <a:srgbClr val="FFFFFF"/>
              </a:highlight>
              <a:latin typeface="ui-sans-serif"/>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111111"/>
                </a:solidFill>
                <a:effectLst/>
                <a:latin typeface="Arial Black" panose="020B0A04020102020204" pitchFamily="34" charset="0"/>
              </a:rPr>
              <a:t>SWORD est un Framework développé par deux binômes au sein de notre école, conçu pour lutter contre la propagation des fausses nouvelles. Il est composé de cinq modules principaux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S (Social Media </a:t>
            </a:r>
            <a:r>
              <a:rPr lang="fr-FR" b="1" i="0" err="1">
                <a:solidFill>
                  <a:srgbClr val="111111"/>
                </a:solidFill>
                <a:effectLst/>
                <a:latin typeface="Arial Black" panose="020B0A04020102020204" pitchFamily="34" charset="0"/>
              </a:rPr>
              <a:t>Harvester</a:t>
            </a:r>
            <a:r>
              <a:rPr lang="fr-FR" b="1" i="0">
                <a:solidFill>
                  <a:srgbClr val="111111"/>
                </a:solidFill>
                <a:effectLst/>
                <a:latin typeface="Arial Black" panose="020B0A04020102020204" pitchFamily="34" charset="0"/>
              </a:rPr>
              <a:t>)</a:t>
            </a:r>
            <a:r>
              <a:rPr lang="fr-FR" b="0" i="0">
                <a:solidFill>
                  <a:srgbClr val="111111"/>
                </a:solidFill>
                <a:effectLst/>
                <a:latin typeface="Arial Black" panose="020B0A04020102020204" pitchFamily="34" charset="0"/>
              </a:rPr>
              <a:t> : Ce module est </a:t>
            </a:r>
            <a:r>
              <a:rPr lang="fr-FR" b="1" i="0">
                <a:solidFill>
                  <a:srgbClr val="111111"/>
                </a:solidFill>
                <a:effectLst/>
                <a:latin typeface="Arial Black" panose="020B0A04020102020204" pitchFamily="34" charset="0"/>
              </a:rPr>
              <a:t>responsable de la collecte </a:t>
            </a:r>
            <a:r>
              <a:rPr lang="fr-FR" b="0" i="0">
                <a:solidFill>
                  <a:srgbClr val="111111"/>
                </a:solidFill>
                <a:effectLst/>
                <a:latin typeface="Arial Black" panose="020B0A04020102020204" pitchFamily="34" charset="0"/>
              </a:rPr>
              <a:t>de données à partir de Twitter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W (Web Data Analyzer)</a:t>
            </a:r>
            <a:r>
              <a:rPr lang="fr-FR" b="0" i="0">
                <a:solidFill>
                  <a:srgbClr val="111111"/>
                </a:solidFill>
                <a:effectLst/>
                <a:latin typeface="Arial Black" panose="020B0A04020102020204" pitchFamily="34" charset="0"/>
              </a:rPr>
              <a:t> : Il </a:t>
            </a:r>
            <a:r>
              <a:rPr lang="fr-FR" b="1" i="0">
                <a:solidFill>
                  <a:srgbClr val="111111"/>
                </a:solidFill>
                <a:effectLst/>
                <a:latin typeface="Arial Black" panose="020B0A04020102020204" pitchFamily="34" charset="0"/>
              </a:rPr>
              <a:t>s’occupe du traitement</a:t>
            </a:r>
            <a:r>
              <a:rPr lang="fr-FR" b="0" i="0">
                <a:solidFill>
                  <a:srgbClr val="111111"/>
                </a:solidFill>
                <a:effectLst/>
                <a:latin typeface="Arial Black" panose="020B0A04020102020204" pitchFamily="34" charset="0"/>
              </a:rPr>
              <a:t>, de </a:t>
            </a:r>
            <a:r>
              <a:rPr lang="fr-FR" b="1" i="0">
                <a:solidFill>
                  <a:srgbClr val="111111"/>
                </a:solidFill>
                <a:effectLst/>
                <a:latin typeface="Arial Black" panose="020B0A04020102020204" pitchFamily="34" charset="0"/>
              </a:rPr>
              <a:t>l’analyse et de l’enrichissement des données collectées </a:t>
            </a:r>
            <a:r>
              <a:rPr lang="fr-FR" b="0" i="0">
                <a:solidFill>
                  <a:srgbClr val="111111"/>
                </a:solidFill>
                <a:effectLst/>
                <a:latin typeface="Arial Black" panose="020B0A04020102020204" pitchFamily="34" charset="0"/>
              </a:rPr>
              <a:t>et la visualisation de ces analyses.</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O (Online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Fighter)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GUERFI et BOULMA</a:t>
            </a:r>
            <a:r>
              <a:rPr lang="fr-FR" b="0" i="0">
                <a:solidFill>
                  <a:srgbClr val="111111"/>
                </a:solidFill>
                <a:effectLst/>
                <a:latin typeface="Arial Black" panose="020B0A04020102020204" pitchFamily="34" charset="0"/>
              </a:rPr>
              <a:t>, ce module </a:t>
            </a:r>
            <a:r>
              <a:rPr lang="fr-FR" b="1" i="0">
                <a:solidFill>
                  <a:srgbClr val="111111"/>
                </a:solidFill>
                <a:effectLst/>
                <a:latin typeface="Arial Black" panose="020B0A04020102020204" pitchFamily="34" charset="0"/>
              </a:rPr>
              <a:t>vise à minimiser l’influence des rumeurs</a:t>
            </a:r>
            <a:r>
              <a:rPr lang="fr-FR" b="0" i="0">
                <a:solidFill>
                  <a:srgbClr val="111111"/>
                </a:solidFill>
                <a:effectLst/>
                <a:latin typeface="Arial Black" panose="020B0A04020102020204" pitchFamily="34" charset="0"/>
              </a:rPr>
              <a:t>.</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R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and Fake News Detector)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DOUMAZ</a:t>
            </a:r>
            <a:r>
              <a:rPr lang="fr-FR" b="0" i="0">
                <a:solidFill>
                  <a:srgbClr val="111111"/>
                </a:solidFill>
                <a:effectLst/>
                <a:latin typeface="Arial Black" panose="020B0A04020102020204" pitchFamily="34" charset="0"/>
              </a:rPr>
              <a:t>, ce module est dédié à </a:t>
            </a:r>
            <a:r>
              <a:rPr lang="fr-FR" b="1" i="0">
                <a:solidFill>
                  <a:srgbClr val="111111"/>
                </a:solidFill>
                <a:effectLst/>
                <a:latin typeface="Arial Black" panose="020B0A04020102020204" pitchFamily="34" charset="0"/>
              </a:rPr>
              <a:t>la détection et vérification des rumeurs et des fausses nouvelles.</a:t>
            </a:r>
            <a:endParaRPr lang="fr-FR" b="1"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D (Data Defender)</a:t>
            </a:r>
            <a:r>
              <a:rPr lang="fr-FR" b="0" i="0">
                <a:solidFill>
                  <a:srgbClr val="111111"/>
                </a:solidFill>
                <a:effectLst/>
                <a:latin typeface="Arial Black" panose="020B0A04020102020204" pitchFamily="34" charset="0"/>
              </a:rPr>
              <a:t> : Ce module assure un stockage sécurisé et fiable des données collectées.</a:t>
            </a: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r>
              <a:rPr lang="fr-FR" b="0" i="0">
                <a:solidFill>
                  <a:srgbClr val="111111"/>
                </a:solidFill>
                <a:effectLst/>
                <a:latin typeface="Arial Black" panose="020B0A04020102020204" pitchFamily="34" charset="0"/>
              </a:rPr>
              <a:t>Voir la remarque de </a:t>
            </a:r>
            <a:r>
              <a:rPr lang="fr-FR" b="0" i="0" err="1">
                <a:solidFill>
                  <a:srgbClr val="111111"/>
                </a:solidFill>
                <a:effectLst/>
                <a:latin typeface="Arial Black" panose="020B0A04020102020204" pitchFamily="34" charset="0"/>
              </a:rPr>
              <a:t>hosni</a:t>
            </a:r>
            <a:r>
              <a:rPr lang="fr-FR" b="0" i="0">
                <a:solidFill>
                  <a:srgbClr val="111111"/>
                </a:solidFill>
                <a:effectLst/>
                <a:latin typeface="Arial Black" panose="020B0A04020102020204" pitchFamily="34" charset="0"/>
              </a:rPr>
              <a:t> sur ce slide.</a:t>
            </a:r>
            <a:endParaRPr lang="fr-FR" b="0" i="0">
              <a:solidFill>
                <a:srgbClr val="111111"/>
              </a:solidFill>
              <a:effectLst/>
              <a:latin typeface="Arial Black" panose="020B0A04020102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en-US" dirty="0" err="1"/>
              <a:t>Où</a:t>
            </a:r>
            <a:r>
              <a:rPr lang="en-US" dirty="0"/>
              <a:t> le </a:t>
            </a:r>
            <a:r>
              <a:rPr lang="en-US" dirty="0" err="1"/>
              <a:t>principe</a:t>
            </a:r>
            <a:r>
              <a:rPr lang="en-US" dirty="0"/>
              <a:t> de communication </a:t>
            </a:r>
            <a:r>
              <a:rPr lang="en-US" dirty="0" err="1"/>
              <a:t>est</a:t>
            </a:r>
            <a:r>
              <a:rPr lang="en-US" dirty="0"/>
              <a:t> le </a:t>
            </a:r>
            <a:r>
              <a:rPr lang="en-US" dirty="0" err="1"/>
              <a:t>suivant</a:t>
            </a:r>
            <a:r>
              <a:rPr lang="en-US" dirty="0"/>
              <a:t> :</a:t>
            </a:r>
            <a:endParaRPr lang="en-US" dirty="0"/>
          </a:p>
          <a:p>
            <a:pPr marL="0" lvl="0" indent="0" algn="l" rtl="0">
              <a:spcBef>
                <a:spcPts val="0"/>
              </a:spcBef>
              <a:spcAft>
                <a:spcPts val="0"/>
              </a:spcAft>
              <a:buNone/>
            </a:pPr>
            <a:r>
              <a:rPr lang="en-US" dirty="0"/>
              <a:t>[CLICK] </a:t>
            </a:r>
            <a:r>
              <a:rPr lang="en-US" dirty="0" err="1"/>
              <a:t>si</a:t>
            </a:r>
            <a:r>
              <a:rPr lang="en-US" dirty="0"/>
              <a:t> un </a:t>
            </a:r>
            <a:r>
              <a:rPr lang="en-US" dirty="0" err="1"/>
              <a:t>consommateur</a:t>
            </a:r>
            <a:r>
              <a:rPr lang="en-US" dirty="0"/>
              <a:t> </a:t>
            </a:r>
            <a:r>
              <a:rPr lang="en-US" dirty="0" err="1"/>
              <a:t>veut</a:t>
            </a:r>
            <a:r>
              <a:rPr lang="en-US" dirty="0"/>
              <a:t> </a:t>
            </a:r>
            <a:r>
              <a:rPr lang="en-US" dirty="0" err="1"/>
              <a:t>une</a:t>
            </a:r>
            <a:r>
              <a:rPr lang="en-US" dirty="0"/>
              <a:t> </a:t>
            </a:r>
            <a:r>
              <a:rPr lang="en-US" dirty="0" err="1"/>
              <a:t>donnée</a:t>
            </a:r>
            <a:r>
              <a:rPr lang="en-US" dirty="0"/>
              <a:t> </a:t>
            </a:r>
            <a:r>
              <a:rPr lang="fr-FR" altLang="en-US" dirty="0"/>
              <a:t>nommée</a:t>
            </a:r>
            <a:r>
              <a:rPr lang="en-US" dirty="0"/>
              <a:t> , la </a:t>
            </a:r>
            <a:r>
              <a:rPr lang="en-US" dirty="0" err="1"/>
              <a:t>requete</a:t>
            </a:r>
            <a:r>
              <a:rPr lang="en-US" dirty="0"/>
              <a:t> </a:t>
            </a:r>
            <a:r>
              <a:rPr lang="en-US" dirty="0" err="1"/>
              <a:t>va</a:t>
            </a:r>
            <a:r>
              <a:rPr lang="fr-FR" altLang="en-US" dirty="0"/>
              <a:t> se </a:t>
            </a:r>
            <a:r>
              <a:rPr lang="en-US" dirty="0"/>
              <a:t> </a:t>
            </a:r>
            <a:r>
              <a:rPr lang="en-US" dirty="0" err="1"/>
              <a:t>propagé</a:t>
            </a:r>
            <a:r>
              <a:rPr lang="fr-FR" altLang="en-US" dirty="0"/>
              <a:t>e dans le réseau </a:t>
            </a:r>
            <a:r>
              <a:rPr lang="en-US" dirty="0"/>
              <a:t> </a:t>
            </a:r>
            <a:r>
              <a:rPr lang="en-US" dirty="0" err="1"/>
              <a:t>jusqu</a:t>
            </a:r>
            <a:r>
              <a:rPr lang="fr-FR" altLang="en-US" dirty="0"/>
              <a:t>’</a:t>
            </a:r>
            <a:r>
              <a:rPr lang="en-US" dirty="0"/>
              <a:t>a</a:t>
            </a:r>
            <a:r>
              <a:rPr lang="fr-FR" altLang="en-US" dirty="0"/>
              <a:t> atteindre</a:t>
            </a:r>
            <a:r>
              <a:rPr lang="en-US" dirty="0"/>
              <a:t> son prod</a:t>
            </a:r>
            <a:r>
              <a:rPr lang="fr-FR" altLang="en-US" dirty="0"/>
              <a:t>u</a:t>
            </a:r>
            <a:r>
              <a:rPr lang="en-US" dirty="0" err="1"/>
              <a:t>cteur</a:t>
            </a:r>
            <a:r>
              <a:rPr lang="en-US" dirty="0"/>
              <a:t>. Avec la </a:t>
            </a:r>
            <a:r>
              <a:rPr lang="en-US" dirty="0" err="1"/>
              <a:t>propriet</a:t>
            </a:r>
            <a:r>
              <a:rPr lang="fr-FR" altLang="en-US" dirty="0"/>
              <a:t>é</a:t>
            </a:r>
            <a:r>
              <a:rPr lang="en-US" dirty="0"/>
              <a:t> de </a:t>
            </a:r>
            <a:r>
              <a:rPr lang="fr-FR" altLang="en-US" dirty="0"/>
              <a:t>«In-Network </a:t>
            </a:r>
            <a:r>
              <a:rPr lang="en-US" dirty="0"/>
              <a:t>caching</a:t>
            </a:r>
            <a:r>
              <a:rPr lang="fr-FR" altLang="en-US" dirty="0"/>
              <a:t>»</a:t>
            </a:r>
            <a:r>
              <a:rPr lang="en-US" dirty="0"/>
              <a:t> dans le</a:t>
            </a:r>
            <a:r>
              <a:rPr lang="fr-FR" altLang="en-US" dirty="0"/>
              <a:t> </a:t>
            </a:r>
            <a:r>
              <a:rPr lang="en-US" dirty="0" err="1"/>
              <a:t>routeur</a:t>
            </a:r>
            <a:r>
              <a:rPr lang="en-US" dirty="0"/>
              <a:t> NDN</a:t>
            </a:r>
            <a:r>
              <a:rPr lang="fr-FR" dirty="0"/>
              <a:t>,</a:t>
            </a:r>
            <a:r>
              <a:rPr lang="en-US" dirty="0"/>
              <a:t> </a:t>
            </a:r>
            <a:endParaRPr lang="en-US" dirty="0"/>
          </a:p>
          <a:p>
            <a:pPr marL="0" lvl="0" indent="0" algn="l" rtl="0">
              <a:spcBef>
                <a:spcPts val="0"/>
              </a:spcBef>
              <a:spcAft>
                <a:spcPts val="0"/>
              </a:spcAft>
              <a:buNone/>
            </a:pPr>
            <a:r>
              <a:rPr lang="en-US" dirty="0"/>
              <a:t>[CLICK] Si un </a:t>
            </a:r>
            <a:r>
              <a:rPr lang="fr-FR" altLang="en-US" dirty="0"/>
              <a:t>autre</a:t>
            </a:r>
            <a:r>
              <a:rPr lang="en-US" dirty="0"/>
              <a:t> </a:t>
            </a:r>
            <a:r>
              <a:rPr lang="en-US" dirty="0" err="1"/>
              <a:t>consommateur</a:t>
            </a:r>
            <a:r>
              <a:rPr lang="en-US" dirty="0"/>
              <a:t> </a:t>
            </a:r>
            <a:r>
              <a:rPr lang="en-US" dirty="0" err="1"/>
              <a:t>demande</a:t>
            </a:r>
            <a:r>
              <a:rPr lang="en-US" dirty="0"/>
              <a:t> la meme </a:t>
            </a:r>
            <a:r>
              <a:rPr lang="en-US" dirty="0" err="1"/>
              <a:t>donnée</a:t>
            </a:r>
            <a:r>
              <a:rPr lang="en-US" dirty="0"/>
              <a:t> , Il </a:t>
            </a:r>
            <a:r>
              <a:rPr lang="en-US" dirty="0" err="1"/>
              <a:t>va</a:t>
            </a:r>
            <a:r>
              <a:rPr lang="en-US" dirty="0"/>
              <a:t> </a:t>
            </a:r>
            <a:r>
              <a:rPr lang="en-US" dirty="0" err="1"/>
              <a:t>etre</a:t>
            </a:r>
            <a:r>
              <a:rPr lang="en-US" dirty="0"/>
              <a:t> </a:t>
            </a:r>
            <a:r>
              <a:rPr lang="en-US" dirty="0" err="1"/>
              <a:t>satisf</a:t>
            </a:r>
            <a:r>
              <a:rPr lang="fr-FR" altLang="en-US" dirty="0" err="1"/>
              <a:t>ié</a:t>
            </a:r>
            <a:r>
              <a:rPr lang="en-US" dirty="0"/>
              <a:t> </a:t>
            </a:r>
            <a:r>
              <a:rPr lang="en-US" dirty="0" err="1"/>
              <a:t>directment</a:t>
            </a:r>
            <a:r>
              <a:rPr lang="en-US" dirty="0"/>
              <a:t> a </a:t>
            </a:r>
            <a:r>
              <a:rPr lang="en-US" dirty="0" err="1"/>
              <a:t>partir</a:t>
            </a:r>
            <a:r>
              <a:rPr lang="en-US" dirty="0"/>
              <a:t> d</a:t>
            </a:r>
            <a:r>
              <a:rPr lang="fr-FR" altLang="en-US" dirty="0"/>
              <a:t>u</a:t>
            </a:r>
            <a:r>
              <a:rPr lang="en-US" dirty="0"/>
              <a:t> cache de </a:t>
            </a:r>
            <a:r>
              <a:rPr lang="en-US" dirty="0" err="1"/>
              <a:t>routeur</a:t>
            </a:r>
            <a:r>
              <a:rPr lang="en-US" dirty="0"/>
              <a:t> NDN. Et </a:t>
            </a:r>
            <a:r>
              <a:rPr lang="fr-FR" altLang="en-US" dirty="0"/>
              <a:t>le r</a:t>
            </a:r>
            <a:r>
              <a:rPr lang="en-US" dirty="0" err="1"/>
              <a:t>eseau</a:t>
            </a:r>
            <a:r>
              <a:rPr lang="fr-FR" altLang="en-US" dirty="0"/>
              <a:t> ne </a:t>
            </a:r>
            <a:r>
              <a:rPr lang="en-US" dirty="0" err="1"/>
              <a:t>va</a:t>
            </a:r>
            <a:r>
              <a:rPr lang="en-US" dirty="0"/>
              <a:t> pas </a:t>
            </a:r>
            <a:r>
              <a:rPr lang="fr-FR" altLang="en-US" dirty="0" err="1"/>
              <a:t>etre</a:t>
            </a:r>
            <a:r>
              <a:rPr lang="fr-FR" altLang="en-US" dirty="0"/>
              <a:t> </a:t>
            </a:r>
            <a:r>
              <a:rPr lang="en-US" dirty="0"/>
              <a:t> </a:t>
            </a:r>
            <a:r>
              <a:rPr lang="en-US" dirty="0" err="1"/>
              <a:t>surcharg</a:t>
            </a:r>
            <a:r>
              <a:rPr lang="fr-FR" altLang="en-US" dirty="0"/>
              <a:t>é</a:t>
            </a:r>
            <a:r>
              <a:rPr lang="en-US"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fr-FR" dirty="0"/>
          </a:p>
        </p:txBody>
      </p:sp>
      <p:sp>
        <p:nvSpPr>
          <p:cNvPr id="4" name="Espace réservé du numéro de diapositive 3"/>
          <p:cNvSpPr>
            <a:spLocks noGrp="1"/>
          </p:cNvSpPr>
          <p:nvPr>
            <p:ph type="sldNum" sz="quarter" idx="5"/>
          </p:nvPr>
        </p:nvSpPr>
        <p:spPr/>
        <p:txBody>
          <a:bodyPr/>
          <a:lstStyle/>
          <a:p>
            <a:fld id="{A51C066B-CDF0-4DD1-B0D1-D0FD6BFE6AAA}"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PlaceHolder 1"/>
          <p:cNvSpPr>
            <a:spLocks noGrp="1" noRot="1" noChangeAspect="1"/>
          </p:cNvSpPr>
          <p:nvPr>
            <p:ph type="sldImg"/>
          </p:nvPr>
        </p:nvSpPr>
        <p:spPr>
          <a:xfrm>
            <a:off x="685800" y="1143000"/>
            <a:ext cx="5486400" cy="3086100"/>
          </a:xfrm>
          <a:prstGeom prst="rect">
            <a:avLst/>
          </a:prstGeom>
        </p:spPr>
      </p:sp>
      <p:sp>
        <p:nvSpPr>
          <p:cNvPr id="1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altLang="en-US" sz="1400" spc="-1" dirty="0">
                <a:sym typeface="+mn-ea"/>
              </a:rPr>
              <a:t>Good morning, esteemed members of the jury. My name is [</a:t>
            </a:r>
            <a:r>
              <a:rPr lang="fr-FR" altLang="en-US" sz="1400" spc="-1" dirty="0">
                <a:sym typeface="+mn-ea"/>
              </a:rPr>
              <a:t>Bouacha seif eddine</a:t>
            </a:r>
            <a:r>
              <a:rPr lang="en-US" altLang="en-US" sz="1400" spc="-1" dirty="0">
                <a:sym typeface="+mn-ea"/>
              </a:rPr>
              <a:t>], and I am here with my colleague [</a:t>
            </a:r>
            <a:r>
              <a:rPr lang="fr-FR" altLang="en-US" sz="1400" spc="-1" dirty="0">
                <a:sym typeface="+mn-ea"/>
              </a:rPr>
              <a:t>chabane bedreddine</a:t>
            </a:r>
            <a:r>
              <a:rPr lang="en-US" altLang="en-US" sz="1400" spc="-1" dirty="0">
                <a:sym typeface="+mn-ea"/>
              </a:rPr>
              <a:t>]. Together, we are pleased to present our work on the topic:</a:t>
            </a:r>
            <a:endParaRPr lang="en-US" altLang="en-US" sz="1400" b="0" strike="noStrike" spc="-1" dirty="0">
              <a:latin typeface="Arial" panose="020B0604020202020204"/>
            </a:endParaRPr>
          </a:p>
          <a:p>
            <a:pPr>
              <a:lnSpc>
                <a:spcPct val="100000"/>
              </a:lnSpc>
              <a:tabLst>
                <a:tab pos="0" algn="l"/>
              </a:tabLst>
            </a:pPr>
            <a:r>
              <a:rPr lang="fr-FR" sz="1400" dirty="0" err="1">
                <a:sym typeface="+mn-ea"/>
              </a:rPr>
              <a:t>Evaluating</a:t>
            </a:r>
            <a:r>
              <a:rPr lang="fr-FR" sz="1400" dirty="0">
                <a:sym typeface="+mn-ea"/>
              </a:rPr>
              <a:t> </a:t>
            </a:r>
            <a:r>
              <a:rPr lang="fr-FR" sz="1400" dirty="0" err="1">
                <a:sym typeface="+mn-ea"/>
              </a:rPr>
              <a:t>Named</a:t>
            </a:r>
            <a:r>
              <a:rPr lang="fr-FR" sz="1400" dirty="0">
                <a:sym typeface="+mn-ea"/>
              </a:rPr>
              <a:t> Data Networking for ECRMT Network: A Simulation-</a:t>
            </a:r>
            <a:r>
              <a:rPr lang="fr-FR" sz="1400" dirty="0" err="1">
                <a:sym typeface="+mn-ea"/>
              </a:rPr>
              <a:t>Based Feasibility</a:t>
            </a:r>
            <a:r>
              <a:rPr lang="fr-FR" sz="1400" dirty="0">
                <a:sym typeface="+mn-ea"/>
              </a:rPr>
              <a:t> </a:t>
            </a:r>
            <a:r>
              <a:rPr lang="fr-FR" sz="1400" dirty="0" err="1">
                <a:sym typeface="+mn-ea"/>
              </a:rPr>
              <a:t>Study.</a:t>
            </a:r>
            <a:r>
              <a:rPr lang="fr-FR" altLang="en-US" sz="1400" spc="-1" dirty="0">
                <a:sym typeface="+mn-ea"/>
              </a:rPr>
              <a:t> </a:t>
            </a:r>
            <a:r>
              <a:rPr lang="en-US" altLang="en-US" sz="1400" spc="-1" dirty="0">
                <a:sym typeface="+mn-ea"/>
              </a:rPr>
              <a:t>Before we delve into the details of our presentation, let me first outline its structure.</a:t>
            </a:r>
            <a:endParaRPr lang="en-US" altLang="en-US" sz="1400" b="0" strike="noStrike" spc="-1" dirty="0">
              <a:latin typeface="Arial" panose="020B0604020202020204"/>
            </a:endParaRPr>
          </a:p>
          <a:p>
            <a:pPr>
              <a:lnSpc>
                <a:spcPct val="100000"/>
              </a:lnSpc>
              <a:tabLst>
                <a:tab pos="0" algn="l"/>
              </a:tabLst>
            </a:pP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We will start with an Introduction to set the stage for our work.</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Next, we will explore Network Concepts and Challenges, covering three key areas:</a:t>
            </a:r>
            <a:endParaRPr lang="en-US" altLang="en-US" sz="1400" b="0" strike="noStrike" spc="-1" dirty="0">
              <a:latin typeface="Arial" panose="020B0604020202020204"/>
            </a:endParaRPr>
          </a:p>
          <a:p>
            <a:pPr>
              <a:lnSpc>
                <a:spcPct val="100000"/>
              </a:lnSpc>
              <a:tabLst>
                <a:tab pos="0" algn="l"/>
              </a:tabLst>
            </a:pP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Hierarchical Network Design,</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Key Challenges of TCP/IP, and</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Named Data Networking (NDN).</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Following that, we will move to the Design and Proposal of the Network Topology, which includes:</a:t>
            </a:r>
            <a:endParaRPr lang="en-US" altLang="en-US" sz="1400" b="0" strike="noStrike" spc="-1" dirty="0">
              <a:latin typeface="Arial" panose="020B0604020202020204"/>
            </a:endParaRPr>
          </a:p>
          <a:p>
            <a:pPr>
              <a:lnSpc>
                <a:spcPct val="100000"/>
              </a:lnSpc>
              <a:tabLst>
                <a:tab pos="0" algn="l"/>
              </a:tabLst>
            </a:pP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Implementation of the Proposed Topology Using </a:t>
            </a:r>
            <a:r>
              <a:rPr lang="fr-FR" altLang="en-US" sz="1400" spc="-1" dirty="0">
                <a:sym typeface="+mn-ea"/>
              </a:rPr>
              <a:t> both </a:t>
            </a:r>
            <a:r>
              <a:rPr lang="en-US" altLang="en-US" sz="1400" spc="-1" dirty="0">
                <a:sym typeface="+mn-ea"/>
              </a:rPr>
              <a:t>TCP/IP, and </a:t>
            </a:r>
            <a:r>
              <a:rPr lang="fr-FR" altLang="en-US" sz="1400" spc="-1" dirty="0">
                <a:sym typeface="+mn-ea"/>
              </a:rPr>
              <a:t>NDN</a:t>
            </a:r>
            <a:r>
              <a:rPr lang="en-US" altLang="en-US" sz="1400" spc="-1" dirty="0">
                <a:sym typeface="+mn-ea"/>
              </a:rPr>
              <a:t>.</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Then, we will present our Simulation Results and Evaluation, focusing on:</a:t>
            </a:r>
            <a:endParaRPr lang="en-US" altLang="en-US" sz="1400" b="0" strike="noStrike" spc="-1" dirty="0">
              <a:latin typeface="Arial" panose="020B0604020202020204"/>
            </a:endParaRPr>
          </a:p>
          <a:p>
            <a:pPr>
              <a:lnSpc>
                <a:spcPct val="100000"/>
              </a:lnSpc>
              <a:tabLst>
                <a:tab pos="0" algn="l"/>
              </a:tabLst>
            </a:pP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Metrics,</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Simulation Results, and</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Evaluation of the findings.</a:t>
            </a:r>
            <a:endParaRPr lang="en-US" altLang="en-US" sz="1400" b="0" strike="noStrike" spc="-1" dirty="0">
              <a:latin typeface="Arial" panose="020B0604020202020204"/>
            </a:endParaRPr>
          </a:p>
          <a:p>
            <a:pPr>
              <a:lnSpc>
                <a:spcPct val="100000"/>
              </a:lnSpc>
              <a:tabLst>
                <a:tab pos="0" algn="l"/>
              </a:tabLst>
            </a:pPr>
            <a:r>
              <a:rPr lang="en-US" altLang="en-US" sz="1400" spc="-1" dirty="0">
                <a:sym typeface="+mn-ea"/>
              </a:rPr>
              <a:t>Finally, we will conclude with a summary of our work </a:t>
            </a:r>
            <a:r>
              <a:rPr lang="fr-FR" altLang="en-US" sz="1400" spc="-1" dirty="0">
                <a:sym typeface="+mn-ea"/>
              </a:rPr>
              <a:t>.</a:t>
            </a:r>
            <a:endParaRPr lang="fr-FR" altLang="en-US" sz="1400" b="0" strike="noStrike" spc="-1" dirty="0">
              <a:latin typeface="Arial" panose="020B0604020202020204"/>
            </a:endParaRPr>
          </a:p>
          <a:p>
            <a:pPr>
              <a:lnSpc>
                <a:spcPct val="100000"/>
              </a:lnSpc>
              <a:tabLst>
                <a:tab pos="0" algn="l"/>
              </a:tabLst>
            </a:pPr>
            <a:endParaRPr lang="fr-FR" sz="1400"/>
          </a:p>
          <a:p>
            <a:pPr>
              <a:lnSpc>
                <a:spcPct val="100000"/>
              </a:lnSpc>
              <a:tabLst>
                <a:tab pos="0" algn="l"/>
              </a:tabLst>
            </a:pPr>
            <a:endParaRPr lang="x-none" sz="1400" b="0" strike="noStrike" spc="-1" dirty="0">
              <a:latin typeface="Arial" panose="020B0604020202020204"/>
            </a:endParaRPr>
          </a:p>
        </p:txBody>
      </p:sp>
      <p:sp>
        <p:nvSpPr>
          <p:cNvPr id="1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08D6918-8A9B-4D85-976F-6C0755110FA4}" type="slidenum">
              <a:rPr lang="en-US" sz="1200" b="0" strike="noStrike" spc="-1">
                <a:latin typeface="Times New Roman" panose="02020603050405020304"/>
              </a:rPr>
            </a:fld>
            <a:endParaRPr lang="x-none" sz="1200" b="0" strike="noStrike" spc="-1">
              <a:latin typeface="Times New Roman" panose="020206030504050203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dirty="0"/>
              <a:t>Dans NDN, il existe deux types de paquets : </a:t>
            </a:r>
            <a:endParaRPr lang="fr-FR" dirty="0"/>
          </a:p>
          <a:p>
            <a:pPr marL="0" marR="0" lvl="0" indent="0" algn="l" defTabSz="914400" rtl="0" eaLnBrk="1" fontAlgn="auto" latinLnBrk="0" hangingPunct="1">
              <a:lnSpc>
                <a:spcPct val="100000"/>
              </a:lnSpc>
              <a:spcBef>
                <a:spcPts val="0"/>
              </a:spcBef>
              <a:spcAft>
                <a:spcPts val="0"/>
              </a:spcAft>
              <a:buClrTx/>
              <a:buSzTx/>
              <a:buFontTx/>
              <a:buNone/>
              <a:defRPr/>
            </a:pPr>
            <a:r>
              <a:rPr lang="fr-FR" dirty="0"/>
              <a:t>les paquets d'intérêt qui transportent la demande du contenu.</a:t>
            </a:r>
            <a:endParaRPr lang="fr-FR" dirty="0"/>
          </a:p>
          <a:p>
            <a:pPr marL="0" marR="0" lvl="0" indent="0" algn="l" defTabSz="914400" rtl="0" eaLnBrk="1" fontAlgn="auto" latinLnBrk="0" hangingPunct="1">
              <a:lnSpc>
                <a:spcPct val="100000"/>
              </a:lnSpc>
              <a:spcBef>
                <a:spcPts val="0"/>
              </a:spcBef>
              <a:spcAft>
                <a:spcPts val="0"/>
              </a:spcAft>
              <a:buClrTx/>
              <a:buSzTx/>
              <a:buFontTx/>
              <a:buNone/>
              <a:defRPr/>
            </a:pPr>
            <a:r>
              <a:rPr lang="fr-FR" dirty="0"/>
              <a:t>Et les paquets de données qui représentent la réponse a cette demande.</a:t>
            </a:r>
            <a:endParaRPr lang="fr-FR" dirty="0"/>
          </a:p>
          <a:p>
            <a:pPr marL="0" marR="0" lvl="0" indent="0" algn="l" defTabSz="914400" rtl="0" eaLnBrk="1" fontAlgn="auto" latinLnBrk="0" hangingPunct="1">
              <a:lnSpc>
                <a:spcPct val="100000"/>
              </a:lnSpc>
              <a:spcBef>
                <a:spcPts val="0"/>
              </a:spcBef>
              <a:spcAft>
                <a:spcPts val="0"/>
              </a:spcAft>
              <a:buClrTx/>
              <a:buSzTx/>
              <a:buFontTx/>
              <a:buNone/>
              <a:defRPr/>
            </a:pPr>
            <a:endParaRPr lang="fr-FR" dirty="0"/>
          </a:p>
          <a:p>
            <a:pPr marL="0" marR="0" lvl="0" indent="0" algn="l" defTabSz="914400" rtl="0" eaLnBrk="1" fontAlgn="auto" latinLnBrk="0" hangingPunct="1">
              <a:lnSpc>
                <a:spcPct val="100000"/>
              </a:lnSpc>
              <a:spcBef>
                <a:spcPts val="0"/>
              </a:spcBef>
              <a:spcAft>
                <a:spcPts val="0"/>
              </a:spcAft>
              <a:buClrTx/>
              <a:buSzTx/>
              <a:buFontTx/>
              <a:buNone/>
              <a:defRPr/>
            </a:pPr>
            <a:endParaRPr lang="fr-FR" dirty="0"/>
          </a:p>
        </p:txBody>
      </p:sp>
      <p:sp>
        <p:nvSpPr>
          <p:cNvPr id="4" name="Espace réservé du numéro de diapositive 3"/>
          <p:cNvSpPr>
            <a:spLocks noGrp="1"/>
          </p:cNvSpPr>
          <p:nvPr>
            <p:ph type="sldNum" sz="quarter" idx="5"/>
          </p:nvPr>
        </p:nvSpPr>
        <p:spPr/>
        <p:txBody>
          <a:bodyPr/>
          <a:lstStyle/>
          <a:p>
            <a:fld id="{A51C066B-CDF0-4DD1-B0D1-D0FD6BFE6AAA}"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111111"/>
                </a:solidFill>
                <a:effectLst/>
                <a:latin typeface="Arial Black" panose="020B0A04020102020204" pitchFamily="34" charset="0"/>
              </a:rPr>
              <a:t>SWORD est un Framework développé par deux binômes au sein de notre école, conçu pour lutter contre la propagation des fausses nouvelles. Il est composé de cinq modules principaux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S (Social Media </a:t>
            </a:r>
            <a:r>
              <a:rPr lang="fr-FR" b="1" i="0" err="1">
                <a:solidFill>
                  <a:srgbClr val="111111"/>
                </a:solidFill>
                <a:effectLst/>
                <a:latin typeface="Arial Black" panose="020B0A04020102020204" pitchFamily="34" charset="0"/>
              </a:rPr>
              <a:t>Harvester</a:t>
            </a:r>
            <a:r>
              <a:rPr lang="fr-FR" b="1" i="0">
                <a:solidFill>
                  <a:srgbClr val="111111"/>
                </a:solidFill>
                <a:effectLst/>
                <a:latin typeface="Arial Black" panose="020B0A04020102020204" pitchFamily="34" charset="0"/>
              </a:rPr>
              <a:t>)</a:t>
            </a:r>
            <a:r>
              <a:rPr lang="fr-FR" b="0" i="0">
                <a:solidFill>
                  <a:srgbClr val="111111"/>
                </a:solidFill>
                <a:effectLst/>
                <a:latin typeface="Arial Black" panose="020B0A04020102020204" pitchFamily="34" charset="0"/>
              </a:rPr>
              <a:t> : Ce module est </a:t>
            </a:r>
            <a:r>
              <a:rPr lang="fr-FR" b="1" i="0">
                <a:solidFill>
                  <a:srgbClr val="111111"/>
                </a:solidFill>
                <a:effectLst/>
                <a:latin typeface="Arial Black" panose="020B0A04020102020204" pitchFamily="34" charset="0"/>
              </a:rPr>
              <a:t>responsable de la collecte </a:t>
            </a:r>
            <a:r>
              <a:rPr lang="fr-FR" b="0" i="0">
                <a:solidFill>
                  <a:srgbClr val="111111"/>
                </a:solidFill>
                <a:effectLst/>
                <a:latin typeface="Arial Black" panose="020B0A04020102020204" pitchFamily="34" charset="0"/>
              </a:rPr>
              <a:t>de données à partir de Twitter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W (Web Data Analyzer)</a:t>
            </a:r>
            <a:r>
              <a:rPr lang="fr-FR" b="0" i="0">
                <a:solidFill>
                  <a:srgbClr val="111111"/>
                </a:solidFill>
                <a:effectLst/>
                <a:latin typeface="Arial Black" panose="020B0A04020102020204" pitchFamily="34" charset="0"/>
              </a:rPr>
              <a:t> : Il </a:t>
            </a:r>
            <a:r>
              <a:rPr lang="fr-FR" b="1" i="0">
                <a:solidFill>
                  <a:srgbClr val="111111"/>
                </a:solidFill>
                <a:effectLst/>
                <a:latin typeface="Arial Black" panose="020B0A04020102020204" pitchFamily="34" charset="0"/>
              </a:rPr>
              <a:t>s’occupe du traitement</a:t>
            </a:r>
            <a:r>
              <a:rPr lang="fr-FR" b="0" i="0">
                <a:solidFill>
                  <a:srgbClr val="111111"/>
                </a:solidFill>
                <a:effectLst/>
                <a:latin typeface="Arial Black" panose="020B0A04020102020204" pitchFamily="34" charset="0"/>
              </a:rPr>
              <a:t>, de </a:t>
            </a:r>
            <a:r>
              <a:rPr lang="fr-FR" b="1" i="0">
                <a:solidFill>
                  <a:srgbClr val="111111"/>
                </a:solidFill>
                <a:effectLst/>
                <a:latin typeface="Arial Black" panose="020B0A04020102020204" pitchFamily="34" charset="0"/>
              </a:rPr>
              <a:t>l’analyse et de l’enrichissement des données collectées </a:t>
            </a:r>
            <a:r>
              <a:rPr lang="fr-FR" b="0" i="0">
                <a:solidFill>
                  <a:srgbClr val="111111"/>
                </a:solidFill>
                <a:effectLst/>
                <a:latin typeface="Arial Black" panose="020B0A04020102020204" pitchFamily="34" charset="0"/>
              </a:rPr>
              <a:t>et la visualisation de ces analyses.</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O (Online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Fighter)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GUERFI et BOULMA</a:t>
            </a:r>
            <a:r>
              <a:rPr lang="fr-FR" b="0" i="0">
                <a:solidFill>
                  <a:srgbClr val="111111"/>
                </a:solidFill>
                <a:effectLst/>
                <a:latin typeface="Arial Black" panose="020B0A04020102020204" pitchFamily="34" charset="0"/>
              </a:rPr>
              <a:t>, ce module </a:t>
            </a:r>
            <a:r>
              <a:rPr lang="fr-FR" b="1" i="0">
                <a:solidFill>
                  <a:srgbClr val="111111"/>
                </a:solidFill>
                <a:effectLst/>
                <a:latin typeface="Arial Black" panose="020B0A04020102020204" pitchFamily="34" charset="0"/>
              </a:rPr>
              <a:t>vise à minimiser l’influence des rumeurs</a:t>
            </a:r>
            <a:r>
              <a:rPr lang="fr-FR" b="0" i="0">
                <a:solidFill>
                  <a:srgbClr val="111111"/>
                </a:solidFill>
                <a:effectLst/>
                <a:latin typeface="Arial Black" panose="020B0A04020102020204" pitchFamily="34" charset="0"/>
              </a:rPr>
              <a:t>.</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R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and Fake News Detector)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DOUMAZ</a:t>
            </a:r>
            <a:r>
              <a:rPr lang="fr-FR" b="0" i="0">
                <a:solidFill>
                  <a:srgbClr val="111111"/>
                </a:solidFill>
                <a:effectLst/>
                <a:latin typeface="Arial Black" panose="020B0A04020102020204" pitchFamily="34" charset="0"/>
              </a:rPr>
              <a:t>, ce module est dédié à </a:t>
            </a:r>
            <a:r>
              <a:rPr lang="fr-FR" b="1" i="0">
                <a:solidFill>
                  <a:srgbClr val="111111"/>
                </a:solidFill>
                <a:effectLst/>
                <a:latin typeface="Arial Black" panose="020B0A04020102020204" pitchFamily="34" charset="0"/>
              </a:rPr>
              <a:t>la détection et vérification des rumeurs et des fausses nouvelles.</a:t>
            </a:r>
            <a:endParaRPr lang="fr-FR" b="1"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D (Data Defender)</a:t>
            </a:r>
            <a:r>
              <a:rPr lang="fr-FR" b="0" i="0">
                <a:solidFill>
                  <a:srgbClr val="111111"/>
                </a:solidFill>
                <a:effectLst/>
                <a:latin typeface="Arial Black" panose="020B0A04020102020204" pitchFamily="34" charset="0"/>
              </a:rPr>
              <a:t> : Ce module assure un stockage sécurisé et fiable des données collectées.</a:t>
            </a: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r>
              <a:rPr lang="fr-FR" b="0" i="0">
                <a:solidFill>
                  <a:srgbClr val="111111"/>
                </a:solidFill>
                <a:effectLst/>
                <a:latin typeface="Arial Black" panose="020B0A04020102020204" pitchFamily="34" charset="0"/>
              </a:rPr>
              <a:t>Voir la remarque de </a:t>
            </a:r>
            <a:r>
              <a:rPr lang="fr-FR" b="0" i="0" err="1">
                <a:solidFill>
                  <a:srgbClr val="111111"/>
                </a:solidFill>
                <a:effectLst/>
                <a:latin typeface="Arial Black" panose="020B0A04020102020204" pitchFamily="34" charset="0"/>
              </a:rPr>
              <a:t>hosni</a:t>
            </a:r>
            <a:r>
              <a:rPr lang="fr-FR" b="0" i="0">
                <a:solidFill>
                  <a:srgbClr val="111111"/>
                </a:solidFill>
                <a:effectLst/>
                <a:latin typeface="Arial Black" panose="020B0A04020102020204" pitchFamily="34" charset="0"/>
              </a:rPr>
              <a:t> sur ce slide.</a:t>
            </a:r>
            <a:endParaRPr lang="fr-FR" b="0" i="0">
              <a:solidFill>
                <a:srgbClr val="111111"/>
              </a:solidFill>
              <a:effectLst/>
              <a:latin typeface="Arial Black" panose="020B0A04020102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111111"/>
                </a:solidFill>
                <a:effectLst/>
                <a:latin typeface="Arial Black" panose="020B0A04020102020204" pitchFamily="34" charset="0"/>
              </a:rPr>
              <a:t>SWORD est un Framework développé par deux binômes au sein de notre école, conçu pour lutter contre la propagation des fausses nouvelles. Il est composé de cinq modules principaux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S (Social Media </a:t>
            </a:r>
            <a:r>
              <a:rPr lang="fr-FR" b="1" i="0" err="1">
                <a:solidFill>
                  <a:srgbClr val="111111"/>
                </a:solidFill>
                <a:effectLst/>
                <a:latin typeface="Arial Black" panose="020B0A04020102020204" pitchFamily="34" charset="0"/>
              </a:rPr>
              <a:t>Harvester</a:t>
            </a:r>
            <a:r>
              <a:rPr lang="fr-FR" b="1" i="0">
                <a:solidFill>
                  <a:srgbClr val="111111"/>
                </a:solidFill>
                <a:effectLst/>
                <a:latin typeface="Arial Black" panose="020B0A04020102020204" pitchFamily="34" charset="0"/>
              </a:rPr>
              <a:t>)</a:t>
            </a:r>
            <a:r>
              <a:rPr lang="fr-FR" b="0" i="0">
                <a:solidFill>
                  <a:srgbClr val="111111"/>
                </a:solidFill>
                <a:effectLst/>
                <a:latin typeface="Arial Black" panose="020B0A04020102020204" pitchFamily="34" charset="0"/>
              </a:rPr>
              <a:t> : Ce module est </a:t>
            </a:r>
            <a:r>
              <a:rPr lang="fr-FR" b="1" i="0">
                <a:solidFill>
                  <a:srgbClr val="111111"/>
                </a:solidFill>
                <a:effectLst/>
                <a:latin typeface="Arial Black" panose="020B0A04020102020204" pitchFamily="34" charset="0"/>
              </a:rPr>
              <a:t>responsable de la collecte </a:t>
            </a:r>
            <a:r>
              <a:rPr lang="fr-FR" b="0" i="0">
                <a:solidFill>
                  <a:srgbClr val="111111"/>
                </a:solidFill>
                <a:effectLst/>
                <a:latin typeface="Arial Black" panose="020B0A04020102020204" pitchFamily="34" charset="0"/>
              </a:rPr>
              <a:t>de données à partir de Twitter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W (Web Data Analyzer)</a:t>
            </a:r>
            <a:r>
              <a:rPr lang="fr-FR" b="0" i="0">
                <a:solidFill>
                  <a:srgbClr val="111111"/>
                </a:solidFill>
                <a:effectLst/>
                <a:latin typeface="Arial Black" panose="020B0A04020102020204" pitchFamily="34" charset="0"/>
              </a:rPr>
              <a:t> : Il </a:t>
            </a:r>
            <a:r>
              <a:rPr lang="fr-FR" b="1" i="0">
                <a:solidFill>
                  <a:srgbClr val="111111"/>
                </a:solidFill>
                <a:effectLst/>
                <a:latin typeface="Arial Black" panose="020B0A04020102020204" pitchFamily="34" charset="0"/>
              </a:rPr>
              <a:t>s’occupe du traitement</a:t>
            </a:r>
            <a:r>
              <a:rPr lang="fr-FR" b="0" i="0">
                <a:solidFill>
                  <a:srgbClr val="111111"/>
                </a:solidFill>
                <a:effectLst/>
                <a:latin typeface="Arial Black" panose="020B0A04020102020204" pitchFamily="34" charset="0"/>
              </a:rPr>
              <a:t>, de </a:t>
            </a:r>
            <a:r>
              <a:rPr lang="fr-FR" b="1" i="0">
                <a:solidFill>
                  <a:srgbClr val="111111"/>
                </a:solidFill>
                <a:effectLst/>
                <a:latin typeface="Arial Black" panose="020B0A04020102020204" pitchFamily="34" charset="0"/>
              </a:rPr>
              <a:t>l’analyse et de l’enrichissement des données collectées </a:t>
            </a:r>
            <a:r>
              <a:rPr lang="fr-FR" b="0" i="0">
                <a:solidFill>
                  <a:srgbClr val="111111"/>
                </a:solidFill>
                <a:effectLst/>
                <a:latin typeface="Arial Black" panose="020B0A04020102020204" pitchFamily="34" charset="0"/>
              </a:rPr>
              <a:t>et la visualisation de ces analyses.</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O (Online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Fighter)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GUERFI et BOULMA</a:t>
            </a:r>
            <a:r>
              <a:rPr lang="fr-FR" b="0" i="0">
                <a:solidFill>
                  <a:srgbClr val="111111"/>
                </a:solidFill>
                <a:effectLst/>
                <a:latin typeface="Arial Black" panose="020B0A04020102020204" pitchFamily="34" charset="0"/>
              </a:rPr>
              <a:t>, ce module </a:t>
            </a:r>
            <a:r>
              <a:rPr lang="fr-FR" b="1" i="0">
                <a:solidFill>
                  <a:srgbClr val="111111"/>
                </a:solidFill>
                <a:effectLst/>
                <a:latin typeface="Arial Black" panose="020B0A04020102020204" pitchFamily="34" charset="0"/>
              </a:rPr>
              <a:t>vise à minimiser l’influence des rumeurs</a:t>
            </a:r>
            <a:r>
              <a:rPr lang="fr-FR" b="0" i="0">
                <a:solidFill>
                  <a:srgbClr val="111111"/>
                </a:solidFill>
                <a:effectLst/>
                <a:latin typeface="Arial Black" panose="020B0A04020102020204" pitchFamily="34" charset="0"/>
              </a:rPr>
              <a:t>.</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R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and Fake News Detector)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DOUMAZ</a:t>
            </a:r>
            <a:r>
              <a:rPr lang="fr-FR" b="0" i="0">
                <a:solidFill>
                  <a:srgbClr val="111111"/>
                </a:solidFill>
                <a:effectLst/>
                <a:latin typeface="Arial Black" panose="020B0A04020102020204" pitchFamily="34" charset="0"/>
              </a:rPr>
              <a:t>, ce module est dédié à </a:t>
            </a:r>
            <a:r>
              <a:rPr lang="fr-FR" b="1" i="0">
                <a:solidFill>
                  <a:srgbClr val="111111"/>
                </a:solidFill>
                <a:effectLst/>
                <a:latin typeface="Arial Black" panose="020B0A04020102020204" pitchFamily="34" charset="0"/>
              </a:rPr>
              <a:t>la détection et vérification des rumeurs et des fausses nouvelles.</a:t>
            </a:r>
            <a:endParaRPr lang="fr-FR" b="1"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D (Data Defender)</a:t>
            </a:r>
            <a:r>
              <a:rPr lang="fr-FR" b="0" i="0">
                <a:solidFill>
                  <a:srgbClr val="111111"/>
                </a:solidFill>
                <a:effectLst/>
                <a:latin typeface="Arial Black" panose="020B0A04020102020204" pitchFamily="34" charset="0"/>
              </a:rPr>
              <a:t> : Ce module assure un stockage sécurisé et fiable des données collectées.</a:t>
            </a: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r>
              <a:rPr lang="fr-FR" b="0" i="0">
                <a:solidFill>
                  <a:srgbClr val="111111"/>
                </a:solidFill>
                <a:effectLst/>
                <a:latin typeface="Arial Black" panose="020B0A04020102020204" pitchFamily="34" charset="0"/>
              </a:rPr>
              <a:t>Voir la remarque de </a:t>
            </a:r>
            <a:r>
              <a:rPr lang="fr-FR" b="0" i="0" err="1">
                <a:solidFill>
                  <a:srgbClr val="111111"/>
                </a:solidFill>
                <a:effectLst/>
                <a:latin typeface="Arial Black" panose="020B0A04020102020204" pitchFamily="34" charset="0"/>
              </a:rPr>
              <a:t>hosni</a:t>
            </a:r>
            <a:r>
              <a:rPr lang="fr-FR" b="0" i="0">
                <a:solidFill>
                  <a:srgbClr val="111111"/>
                </a:solidFill>
                <a:effectLst/>
                <a:latin typeface="Arial Black" panose="020B0A04020102020204" pitchFamily="34" charset="0"/>
              </a:rPr>
              <a:t> sur ce slide.</a:t>
            </a:r>
            <a:endParaRPr lang="fr-FR" b="0" i="0">
              <a:solidFill>
                <a:srgbClr val="111111"/>
              </a:solidFill>
              <a:effectLst/>
              <a:latin typeface="Arial Black" panose="020B0A04020102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111111"/>
                </a:solidFill>
                <a:effectLst/>
                <a:latin typeface="Arial Black" panose="020B0A04020102020204" pitchFamily="34" charset="0"/>
              </a:rPr>
              <a:t>SWORD est un Framework développé par deux binômes au sein de notre école, conçu pour lutter contre la propagation des fausses nouvelles. Il est composé de cinq modules principaux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S (Social Media </a:t>
            </a:r>
            <a:r>
              <a:rPr lang="fr-FR" b="1" i="0" err="1">
                <a:solidFill>
                  <a:srgbClr val="111111"/>
                </a:solidFill>
                <a:effectLst/>
                <a:latin typeface="Arial Black" panose="020B0A04020102020204" pitchFamily="34" charset="0"/>
              </a:rPr>
              <a:t>Harvester</a:t>
            </a:r>
            <a:r>
              <a:rPr lang="fr-FR" b="1" i="0">
                <a:solidFill>
                  <a:srgbClr val="111111"/>
                </a:solidFill>
                <a:effectLst/>
                <a:latin typeface="Arial Black" panose="020B0A04020102020204" pitchFamily="34" charset="0"/>
              </a:rPr>
              <a:t>)</a:t>
            </a:r>
            <a:r>
              <a:rPr lang="fr-FR" b="0" i="0">
                <a:solidFill>
                  <a:srgbClr val="111111"/>
                </a:solidFill>
                <a:effectLst/>
                <a:latin typeface="Arial Black" panose="020B0A04020102020204" pitchFamily="34" charset="0"/>
              </a:rPr>
              <a:t> : Ce module est </a:t>
            </a:r>
            <a:r>
              <a:rPr lang="fr-FR" b="1" i="0">
                <a:solidFill>
                  <a:srgbClr val="111111"/>
                </a:solidFill>
                <a:effectLst/>
                <a:latin typeface="Arial Black" panose="020B0A04020102020204" pitchFamily="34" charset="0"/>
              </a:rPr>
              <a:t>responsable de la collecte </a:t>
            </a:r>
            <a:r>
              <a:rPr lang="fr-FR" b="0" i="0">
                <a:solidFill>
                  <a:srgbClr val="111111"/>
                </a:solidFill>
                <a:effectLst/>
                <a:latin typeface="Arial Black" panose="020B0A04020102020204" pitchFamily="34" charset="0"/>
              </a:rPr>
              <a:t>de données à partir de Twitter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W (Web Data Analyzer)</a:t>
            </a:r>
            <a:r>
              <a:rPr lang="fr-FR" b="0" i="0">
                <a:solidFill>
                  <a:srgbClr val="111111"/>
                </a:solidFill>
                <a:effectLst/>
                <a:latin typeface="Arial Black" panose="020B0A04020102020204" pitchFamily="34" charset="0"/>
              </a:rPr>
              <a:t> : Il </a:t>
            </a:r>
            <a:r>
              <a:rPr lang="fr-FR" b="1" i="0">
                <a:solidFill>
                  <a:srgbClr val="111111"/>
                </a:solidFill>
                <a:effectLst/>
                <a:latin typeface="Arial Black" panose="020B0A04020102020204" pitchFamily="34" charset="0"/>
              </a:rPr>
              <a:t>s’occupe du traitement</a:t>
            </a:r>
            <a:r>
              <a:rPr lang="fr-FR" b="0" i="0">
                <a:solidFill>
                  <a:srgbClr val="111111"/>
                </a:solidFill>
                <a:effectLst/>
                <a:latin typeface="Arial Black" panose="020B0A04020102020204" pitchFamily="34" charset="0"/>
              </a:rPr>
              <a:t>, de </a:t>
            </a:r>
            <a:r>
              <a:rPr lang="fr-FR" b="1" i="0">
                <a:solidFill>
                  <a:srgbClr val="111111"/>
                </a:solidFill>
                <a:effectLst/>
                <a:latin typeface="Arial Black" panose="020B0A04020102020204" pitchFamily="34" charset="0"/>
              </a:rPr>
              <a:t>l’analyse et de l’enrichissement des données collectées </a:t>
            </a:r>
            <a:r>
              <a:rPr lang="fr-FR" b="0" i="0">
                <a:solidFill>
                  <a:srgbClr val="111111"/>
                </a:solidFill>
                <a:effectLst/>
                <a:latin typeface="Arial Black" panose="020B0A04020102020204" pitchFamily="34" charset="0"/>
              </a:rPr>
              <a:t>et la visualisation de ces analyses.</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O (Online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Fighter)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GUERFI et BOULMA</a:t>
            </a:r>
            <a:r>
              <a:rPr lang="fr-FR" b="0" i="0">
                <a:solidFill>
                  <a:srgbClr val="111111"/>
                </a:solidFill>
                <a:effectLst/>
                <a:latin typeface="Arial Black" panose="020B0A04020102020204" pitchFamily="34" charset="0"/>
              </a:rPr>
              <a:t>, ce module </a:t>
            </a:r>
            <a:r>
              <a:rPr lang="fr-FR" b="1" i="0">
                <a:solidFill>
                  <a:srgbClr val="111111"/>
                </a:solidFill>
                <a:effectLst/>
                <a:latin typeface="Arial Black" panose="020B0A04020102020204" pitchFamily="34" charset="0"/>
              </a:rPr>
              <a:t>vise à minimiser l’influence des rumeurs</a:t>
            </a:r>
            <a:r>
              <a:rPr lang="fr-FR" b="0" i="0">
                <a:solidFill>
                  <a:srgbClr val="111111"/>
                </a:solidFill>
                <a:effectLst/>
                <a:latin typeface="Arial Black" panose="020B0A04020102020204" pitchFamily="34" charset="0"/>
              </a:rPr>
              <a:t>.</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R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and Fake News Detector)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DOUMAZ</a:t>
            </a:r>
            <a:r>
              <a:rPr lang="fr-FR" b="0" i="0">
                <a:solidFill>
                  <a:srgbClr val="111111"/>
                </a:solidFill>
                <a:effectLst/>
                <a:latin typeface="Arial Black" panose="020B0A04020102020204" pitchFamily="34" charset="0"/>
              </a:rPr>
              <a:t>, ce module est dédié à </a:t>
            </a:r>
            <a:r>
              <a:rPr lang="fr-FR" b="1" i="0">
                <a:solidFill>
                  <a:srgbClr val="111111"/>
                </a:solidFill>
                <a:effectLst/>
                <a:latin typeface="Arial Black" panose="020B0A04020102020204" pitchFamily="34" charset="0"/>
              </a:rPr>
              <a:t>la détection et vérification des rumeurs et des fausses nouvelles.</a:t>
            </a:r>
            <a:endParaRPr lang="fr-FR" b="1"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D (Data Defender)</a:t>
            </a:r>
            <a:r>
              <a:rPr lang="fr-FR" b="0" i="0">
                <a:solidFill>
                  <a:srgbClr val="111111"/>
                </a:solidFill>
                <a:effectLst/>
                <a:latin typeface="Arial Black" panose="020B0A04020102020204" pitchFamily="34" charset="0"/>
              </a:rPr>
              <a:t> : Ce module assure un stockage sécurisé et fiable des données collectées.</a:t>
            </a: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r>
              <a:rPr lang="fr-FR" b="0" i="0">
                <a:solidFill>
                  <a:srgbClr val="111111"/>
                </a:solidFill>
                <a:effectLst/>
                <a:latin typeface="Arial Black" panose="020B0A04020102020204" pitchFamily="34" charset="0"/>
              </a:rPr>
              <a:t>Voir la remarque de </a:t>
            </a:r>
            <a:r>
              <a:rPr lang="fr-FR" b="0" i="0" err="1">
                <a:solidFill>
                  <a:srgbClr val="111111"/>
                </a:solidFill>
                <a:effectLst/>
                <a:latin typeface="Arial Black" panose="020B0A04020102020204" pitchFamily="34" charset="0"/>
              </a:rPr>
              <a:t>hosni</a:t>
            </a:r>
            <a:r>
              <a:rPr lang="fr-FR" b="0" i="0">
                <a:solidFill>
                  <a:srgbClr val="111111"/>
                </a:solidFill>
                <a:effectLst/>
                <a:latin typeface="Arial Black" panose="020B0A04020102020204" pitchFamily="34" charset="0"/>
              </a:rPr>
              <a:t> sur ce slide.</a:t>
            </a:r>
            <a:endParaRPr lang="fr-FR" b="0" i="0">
              <a:solidFill>
                <a:srgbClr val="111111"/>
              </a:solidFill>
              <a:effectLst/>
              <a:latin typeface="Arial Black" panose="020B0A04020102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111111"/>
                </a:solidFill>
                <a:effectLst/>
                <a:latin typeface="Arial Black" panose="020B0A04020102020204" pitchFamily="34" charset="0"/>
              </a:rPr>
              <a:t>SWORD est un Framework développé par deux binômes au sein de notre école, conçu pour lutter contre la propagation des fausses nouvelles. Il est composé de cinq modules principaux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S (Social Media </a:t>
            </a:r>
            <a:r>
              <a:rPr lang="fr-FR" b="1" i="0" err="1">
                <a:solidFill>
                  <a:srgbClr val="111111"/>
                </a:solidFill>
                <a:effectLst/>
                <a:latin typeface="Arial Black" panose="020B0A04020102020204" pitchFamily="34" charset="0"/>
              </a:rPr>
              <a:t>Harvester</a:t>
            </a:r>
            <a:r>
              <a:rPr lang="fr-FR" b="1" i="0">
                <a:solidFill>
                  <a:srgbClr val="111111"/>
                </a:solidFill>
                <a:effectLst/>
                <a:latin typeface="Arial Black" panose="020B0A04020102020204" pitchFamily="34" charset="0"/>
              </a:rPr>
              <a:t>)</a:t>
            </a:r>
            <a:r>
              <a:rPr lang="fr-FR" b="0" i="0">
                <a:solidFill>
                  <a:srgbClr val="111111"/>
                </a:solidFill>
                <a:effectLst/>
                <a:latin typeface="Arial Black" panose="020B0A04020102020204" pitchFamily="34" charset="0"/>
              </a:rPr>
              <a:t> : Ce module est </a:t>
            </a:r>
            <a:r>
              <a:rPr lang="fr-FR" b="1" i="0">
                <a:solidFill>
                  <a:srgbClr val="111111"/>
                </a:solidFill>
                <a:effectLst/>
                <a:latin typeface="Arial Black" panose="020B0A04020102020204" pitchFamily="34" charset="0"/>
              </a:rPr>
              <a:t>responsable de la collecte </a:t>
            </a:r>
            <a:r>
              <a:rPr lang="fr-FR" b="0" i="0">
                <a:solidFill>
                  <a:srgbClr val="111111"/>
                </a:solidFill>
                <a:effectLst/>
                <a:latin typeface="Arial Black" panose="020B0A04020102020204" pitchFamily="34" charset="0"/>
              </a:rPr>
              <a:t>de données à partir de Twitter .</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W (Web Data Analyzer)</a:t>
            </a:r>
            <a:r>
              <a:rPr lang="fr-FR" b="0" i="0">
                <a:solidFill>
                  <a:srgbClr val="111111"/>
                </a:solidFill>
                <a:effectLst/>
                <a:latin typeface="Arial Black" panose="020B0A04020102020204" pitchFamily="34" charset="0"/>
              </a:rPr>
              <a:t> : Il </a:t>
            </a:r>
            <a:r>
              <a:rPr lang="fr-FR" b="1" i="0">
                <a:solidFill>
                  <a:srgbClr val="111111"/>
                </a:solidFill>
                <a:effectLst/>
                <a:latin typeface="Arial Black" panose="020B0A04020102020204" pitchFamily="34" charset="0"/>
              </a:rPr>
              <a:t>s’occupe du traitement</a:t>
            </a:r>
            <a:r>
              <a:rPr lang="fr-FR" b="0" i="0">
                <a:solidFill>
                  <a:srgbClr val="111111"/>
                </a:solidFill>
                <a:effectLst/>
                <a:latin typeface="Arial Black" panose="020B0A04020102020204" pitchFamily="34" charset="0"/>
              </a:rPr>
              <a:t>, de </a:t>
            </a:r>
            <a:r>
              <a:rPr lang="fr-FR" b="1" i="0">
                <a:solidFill>
                  <a:srgbClr val="111111"/>
                </a:solidFill>
                <a:effectLst/>
                <a:latin typeface="Arial Black" panose="020B0A04020102020204" pitchFamily="34" charset="0"/>
              </a:rPr>
              <a:t>l’analyse et de l’enrichissement des données collectées </a:t>
            </a:r>
            <a:r>
              <a:rPr lang="fr-FR" b="0" i="0">
                <a:solidFill>
                  <a:srgbClr val="111111"/>
                </a:solidFill>
                <a:effectLst/>
                <a:latin typeface="Arial Black" panose="020B0A04020102020204" pitchFamily="34" charset="0"/>
              </a:rPr>
              <a:t>et la visualisation de ces analyses.</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O (Online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Fighter)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GUERFI et BOULMA</a:t>
            </a:r>
            <a:r>
              <a:rPr lang="fr-FR" b="0" i="0">
                <a:solidFill>
                  <a:srgbClr val="111111"/>
                </a:solidFill>
                <a:effectLst/>
                <a:latin typeface="Arial Black" panose="020B0A04020102020204" pitchFamily="34" charset="0"/>
              </a:rPr>
              <a:t>, ce module </a:t>
            </a:r>
            <a:r>
              <a:rPr lang="fr-FR" b="1" i="0">
                <a:solidFill>
                  <a:srgbClr val="111111"/>
                </a:solidFill>
                <a:effectLst/>
                <a:latin typeface="Arial Black" panose="020B0A04020102020204" pitchFamily="34" charset="0"/>
              </a:rPr>
              <a:t>vise à minimiser l’influence des rumeurs</a:t>
            </a:r>
            <a:r>
              <a:rPr lang="fr-FR" b="0" i="0">
                <a:solidFill>
                  <a:srgbClr val="111111"/>
                </a:solidFill>
                <a:effectLst/>
                <a:latin typeface="Arial Black" panose="020B0A04020102020204" pitchFamily="34" charset="0"/>
              </a:rPr>
              <a:t>.</a:t>
            </a:r>
            <a:endParaRPr lang="fr-FR" b="0"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R (</a:t>
            </a:r>
            <a:r>
              <a:rPr lang="fr-FR" b="1" i="0" err="1">
                <a:solidFill>
                  <a:srgbClr val="111111"/>
                </a:solidFill>
                <a:effectLst/>
                <a:latin typeface="Arial Black" panose="020B0A04020102020204" pitchFamily="34" charset="0"/>
              </a:rPr>
              <a:t>Rumors</a:t>
            </a:r>
            <a:r>
              <a:rPr lang="fr-FR" b="1" i="0">
                <a:solidFill>
                  <a:srgbClr val="111111"/>
                </a:solidFill>
                <a:effectLst/>
                <a:latin typeface="Arial Black" panose="020B0A04020102020204" pitchFamily="34" charset="0"/>
              </a:rPr>
              <a:t> and Fake News Detector)</a:t>
            </a:r>
            <a:r>
              <a:rPr lang="fr-FR" b="0" i="0">
                <a:solidFill>
                  <a:srgbClr val="111111"/>
                </a:solidFill>
                <a:effectLst/>
                <a:latin typeface="Arial Black" panose="020B0A04020102020204" pitchFamily="34" charset="0"/>
              </a:rPr>
              <a:t> : Réalisé par </a:t>
            </a:r>
            <a:r>
              <a:rPr lang="fr-FR" b="1" i="0">
                <a:solidFill>
                  <a:srgbClr val="111111"/>
                </a:solidFill>
                <a:effectLst/>
                <a:latin typeface="Arial Black" panose="020B0A04020102020204" pitchFamily="34" charset="0"/>
              </a:rPr>
              <a:t>DOUMAZ</a:t>
            </a:r>
            <a:r>
              <a:rPr lang="fr-FR" b="0" i="0">
                <a:solidFill>
                  <a:srgbClr val="111111"/>
                </a:solidFill>
                <a:effectLst/>
                <a:latin typeface="Arial Black" panose="020B0A04020102020204" pitchFamily="34" charset="0"/>
              </a:rPr>
              <a:t>, ce module est dédié à </a:t>
            </a:r>
            <a:r>
              <a:rPr lang="fr-FR" b="1" i="0">
                <a:solidFill>
                  <a:srgbClr val="111111"/>
                </a:solidFill>
                <a:effectLst/>
                <a:latin typeface="Arial Black" panose="020B0A04020102020204" pitchFamily="34" charset="0"/>
              </a:rPr>
              <a:t>la détection et vérification des rumeurs et des fausses nouvelles.</a:t>
            </a:r>
            <a:endParaRPr lang="fr-FR" b="1" i="0">
              <a:solidFill>
                <a:srgbClr val="111111"/>
              </a:solidFill>
              <a:effectLst/>
              <a:latin typeface="Arial Black" panose="020B0A04020102020204" pitchFamily="34" charset="0"/>
            </a:endParaRPr>
          </a:p>
          <a:p>
            <a:pPr algn="l">
              <a:buFont typeface="+mj-lt"/>
              <a:buAutoNum type="arabicPeriod"/>
            </a:pPr>
            <a:r>
              <a:rPr lang="fr-FR" b="1" i="0">
                <a:solidFill>
                  <a:srgbClr val="111111"/>
                </a:solidFill>
                <a:effectLst/>
                <a:latin typeface="Arial Black" panose="020B0A04020102020204" pitchFamily="34" charset="0"/>
              </a:rPr>
              <a:t>D (Data Defender)</a:t>
            </a:r>
            <a:r>
              <a:rPr lang="fr-FR" b="0" i="0">
                <a:solidFill>
                  <a:srgbClr val="111111"/>
                </a:solidFill>
                <a:effectLst/>
                <a:latin typeface="Arial Black" panose="020B0A04020102020204" pitchFamily="34" charset="0"/>
              </a:rPr>
              <a:t> : Ce module assure un stockage sécurisé et fiable des données collectées.</a:t>
            </a: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endParaRPr lang="fr-FR" b="0" i="0">
              <a:solidFill>
                <a:srgbClr val="111111"/>
              </a:solidFill>
              <a:effectLst/>
              <a:latin typeface="Arial Black" panose="020B0A04020102020204" pitchFamily="34" charset="0"/>
            </a:endParaRPr>
          </a:p>
          <a:p>
            <a:pPr marL="139700" indent="0" algn="l">
              <a:buNone/>
            </a:pPr>
            <a:r>
              <a:rPr lang="fr-FR" b="0" i="0">
                <a:solidFill>
                  <a:srgbClr val="111111"/>
                </a:solidFill>
                <a:effectLst/>
                <a:latin typeface="Arial Black" panose="020B0A04020102020204" pitchFamily="34" charset="0"/>
              </a:rPr>
              <a:t>Voir la remarque de </a:t>
            </a:r>
            <a:r>
              <a:rPr lang="fr-FR" b="0" i="0" err="1">
                <a:solidFill>
                  <a:srgbClr val="111111"/>
                </a:solidFill>
                <a:effectLst/>
                <a:latin typeface="Arial Black" panose="020B0A04020102020204" pitchFamily="34" charset="0"/>
              </a:rPr>
              <a:t>hosni</a:t>
            </a:r>
            <a:r>
              <a:rPr lang="fr-FR" b="0" i="0">
                <a:solidFill>
                  <a:srgbClr val="111111"/>
                </a:solidFill>
                <a:effectLst/>
                <a:latin typeface="Arial Black" panose="020B0A04020102020204" pitchFamily="34" charset="0"/>
              </a:rPr>
              <a:t> sur ce slide.</a:t>
            </a:r>
            <a:endParaRPr lang="fr-FR" b="0" i="0">
              <a:solidFill>
                <a:srgbClr val="111111"/>
              </a:solidFill>
              <a:effectLst/>
              <a:latin typeface="Arial Black" panose="020B0A04020102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dirty="0"/>
              <a:t>A l’arrivée d’un paquet </a:t>
            </a:r>
            <a:r>
              <a:rPr lang="fr-FR" dirty="0" err="1"/>
              <a:t>Interest</a:t>
            </a:r>
            <a:r>
              <a:rPr lang="fr-FR" dirty="0"/>
              <a:t>, le routeur vérifie si sa </a:t>
            </a:r>
            <a:r>
              <a:rPr lang="fr-FR" dirty="0" err="1"/>
              <a:t>reponse</a:t>
            </a:r>
            <a:r>
              <a:rPr lang="fr-FR" dirty="0"/>
              <a:t> existe dans le cache, il lui répond directement, [CLICK]  si non ,il ajoute la face d’entrée dans la PIT, puis il achemine le paquet via les faces de sortie de la table FIB.[CLICK] A l’arrivée d’une donnée , les requêtes sont </a:t>
            </a:r>
            <a:r>
              <a:rPr lang="fr-FR" dirty="0" err="1"/>
              <a:t>satisfiées</a:t>
            </a:r>
            <a:r>
              <a:rPr lang="fr-FR" dirty="0"/>
              <a:t>, après quelles soient stockées dans le cache.</a:t>
            </a:r>
            <a:endParaRPr lang="fr-FR" dirty="0"/>
          </a:p>
        </p:txBody>
      </p:sp>
      <p:sp>
        <p:nvSpPr>
          <p:cNvPr id="4" name="Espace réservé du numéro de diapositive 3"/>
          <p:cNvSpPr>
            <a:spLocks noGrp="1"/>
          </p:cNvSpPr>
          <p:nvPr>
            <p:ph type="sldNum" sz="quarter" idx="5"/>
          </p:nvPr>
        </p:nvSpPr>
        <p:spPr/>
        <p:txBody>
          <a:bodyPr/>
          <a:lstStyle/>
          <a:p>
            <a:fld id="{A51C066B-CDF0-4DD1-B0D1-D0FD6BFE6AAA}"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altLang="en-US"/>
              <a:t>. In this section, we will discuss how the network topology was designed and implemented, focusing on both the TCP/IP and NDN approaches.</a:t>
            </a:r>
            <a:endParaRPr lang="en-US" altLang="en-US"/>
          </a:p>
          <a:p>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b="0" i="0">
                <a:solidFill>
                  <a:srgbClr val="0D0D0D"/>
                </a:solidFill>
                <a:effectLst/>
                <a:latin typeface="Söhne"/>
              </a:rPr>
              <a:t>To achieve our objectives and implement the network m, we relied on several key tools.</a:t>
            </a:r>
            <a:endParaRPr lang="en-US" altLang="en-US" b="0" i="0">
              <a:solidFill>
                <a:srgbClr val="0D0D0D"/>
              </a:solidFill>
              <a:effectLst/>
              <a:latin typeface="Söhne"/>
            </a:endParaRPr>
          </a:p>
          <a:p>
            <a:pPr algn="l"/>
            <a:r>
              <a:rPr lang="en-US" altLang="en-US" b="0" i="0">
                <a:solidFill>
                  <a:srgbClr val="0D0D0D"/>
                </a:solidFill>
                <a:effectLst/>
                <a:latin typeface="Söhne"/>
              </a:rPr>
              <a:t>To design the topology, we used Packet Tracer, which allowed us to test and refine our network. </a:t>
            </a:r>
            <a:endParaRPr lang="en-US" altLang="en-US" b="0" i="0">
              <a:solidFill>
                <a:srgbClr val="0D0D0D"/>
              </a:solidFill>
              <a:effectLst/>
              <a:latin typeface="Söhne"/>
            </a:endParaRPr>
          </a:p>
          <a:p>
            <a:pPr algn="l"/>
            <a:endParaRPr lang="en-US" altLang="en-US" b="0" i="0">
              <a:solidFill>
                <a:srgbClr val="0D0D0D"/>
              </a:solidFill>
              <a:effectLst/>
              <a:latin typeface="Söhne"/>
            </a:endParaRPr>
          </a:p>
          <a:p>
            <a:pPr algn="l"/>
            <a:r>
              <a:rPr lang="en-US" altLang="en-US" b="0" i="0">
                <a:solidFill>
                  <a:srgbClr val="0D0D0D"/>
                </a:solidFill>
                <a:effectLst/>
                <a:latin typeface="Söhne"/>
              </a:rPr>
              <a:t>Moving to the simulation phase, ns-3 was the backbone of our implementation. Using ns-3, we built and configured the TCP/IP-based network model.</a:t>
            </a:r>
            <a:endParaRPr lang="en-US" altLang="en-US" b="0" i="0">
              <a:solidFill>
                <a:srgbClr val="0D0D0D"/>
              </a:solidFill>
              <a:effectLst/>
              <a:latin typeface="Söhne"/>
            </a:endParaRPr>
          </a:p>
          <a:p>
            <a:pPr algn="l"/>
            <a:endParaRPr lang="en-US" altLang="en-US" b="0" i="0">
              <a:solidFill>
                <a:srgbClr val="0D0D0D"/>
              </a:solidFill>
              <a:effectLst/>
              <a:latin typeface="Söhne"/>
            </a:endParaRPr>
          </a:p>
          <a:p>
            <a:pPr algn="l"/>
            <a:r>
              <a:rPr lang="en-US" altLang="en-US" b="0" i="0">
                <a:solidFill>
                  <a:srgbClr val="0D0D0D"/>
                </a:solidFill>
                <a:effectLst/>
                <a:latin typeface="Söhne"/>
              </a:rPr>
              <a:t>For Named Data Networking, we turned to ndnSIM, a module built on top of </a:t>
            </a:r>
            <a:endParaRPr lang="en-US" altLang="en-US" b="0" i="0">
              <a:solidFill>
                <a:srgbClr val="0D0D0D"/>
              </a:solidFill>
              <a:effectLst/>
              <a:latin typeface="Söhne"/>
            </a:endParaRPr>
          </a:p>
          <a:p>
            <a:pPr algn="l"/>
            <a:r>
              <a:rPr lang="en-US" altLang="en-US" b="0" i="0">
                <a:solidFill>
                  <a:srgbClr val="0D0D0D"/>
                </a:solidFill>
                <a:effectLst/>
                <a:latin typeface="Söhne"/>
              </a:rPr>
              <a:t>ns-3, which provided the necessary framework to simulate NDN functionalities such as content caching and interest-data exchanges.</a:t>
            </a:r>
            <a:endParaRPr lang="en-US" altLang="en-US" b="0" i="0">
              <a:solidFill>
                <a:srgbClr val="0D0D0D"/>
              </a:solidFill>
              <a:effectLst/>
              <a:latin typeface="Söhne"/>
            </a:endParaRPr>
          </a:p>
          <a:p>
            <a:pPr algn="l"/>
            <a:endParaRPr lang="en-US" altLang="en-US" b="0" i="0">
              <a:solidFill>
                <a:srgbClr val="0D0D0D"/>
              </a:solidFill>
              <a:effectLst/>
              <a:latin typeface="Söhne"/>
            </a:endParaRPr>
          </a:p>
          <a:p>
            <a:pPr algn="l"/>
            <a:r>
              <a:rPr lang="en-US" altLang="en-US" b="0" i="0">
                <a:solidFill>
                  <a:srgbClr val="0D0D0D"/>
                </a:solidFill>
                <a:effectLst/>
                <a:latin typeface="Söhne"/>
              </a:rPr>
              <a:t>To analyze and validate our results, we used Wireshark to inspect packet flows and NetAnim for a visual representation of network operations.</a:t>
            </a:r>
            <a:endParaRPr lang="en-US" altLang="en-US"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b="0" i="0">
                <a:solidFill>
                  <a:srgbClr val="0D0D0D"/>
                </a:solidFill>
                <a:effectLst/>
                <a:latin typeface="Söhne"/>
              </a:rPr>
              <a:t>To achieve our objectives and implement the network models for comparison, we relied on several key tools, each chosen for its specific strengths and capabilities. Let me walk you through them.</a:t>
            </a:r>
            <a:endParaRPr lang="en-US" altLang="en-US"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For our network topology, we chose the hierarchical design because it adheres to essential principles like hierarchy, modularity, resilience, and flexibility, ensuring a reliable and scalable infrastructure.</a:t>
            </a:r>
            <a:endParaRPr lang="en-US" altLang="en-US"/>
          </a:p>
          <a:p>
            <a:pPr algn="l"/>
            <a:endParaRPr lang="en-US" altLang="en-US"/>
          </a:p>
          <a:p>
            <a:pPr algn="l"/>
            <a:r>
              <a:rPr lang="en-US" altLang="en-US"/>
              <a:t>Our topology includes 9 departments, each with its own access switch, connected to two distribution switches for redundancy and high availability, preventing single points of failure."</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altLang="en-US" dirty="0">
              <a:solidFill>
                <a:schemeClr val="tx2">
                  <a:lumMod val="10000"/>
                </a:schemeClr>
              </a:solidFill>
              <a:latin typeface="Inter"/>
            </a:endParaRPr>
          </a:p>
          <a:p>
            <a:pPr marL="285750" indent="-285750">
              <a:buChar char="•"/>
            </a:pPr>
            <a:r>
              <a:rPr lang="en-US" altLang="en-US" dirty="0">
                <a:solidFill>
                  <a:schemeClr val="tx2">
                    <a:lumMod val="10000"/>
                  </a:schemeClr>
                </a:solidFill>
                <a:latin typeface="Inter"/>
                <a:sym typeface="+mn-ea"/>
              </a:rPr>
              <a:t>Our internship at the Central Establishment for the Renovation of Transmission Equipment (ECRMT/1°RM) was focused on evaluating Named Data Networking (NDN) as a modern alternative to the existing TCP/IP-based network architecture.</a:t>
            </a:r>
            <a:endParaRPr lang="en-US" altLang="en-US" dirty="0">
              <a:solidFill>
                <a:schemeClr val="tx2">
                  <a:lumMod val="10000"/>
                </a:schemeClr>
              </a:solidFill>
              <a:latin typeface="Inter"/>
            </a:endParaRPr>
          </a:p>
          <a:p>
            <a:pPr marL="285750" indent="-285750">
              <a:buChar char="•"/>
            </a:pPr>
            <a:endParaRPr lang="en-US" altLang="en-US" dirty="0">
              <a:solidFill>
                <a:schemeClr val="tx2">
                  <a:lumMod val="10000"/>
                </a:schemeClr>
              </a:solidFill>
              <a:latin typeface="Inter"/>
            </a:endParaRPr>
          </a:p>
          <a:p>
            <a:pPr marL="285750" indent="-285750">
              <a:buChar char="•"/>
            </a:pPr>
            <a:r>
              <a:rPr lang="en-US" altLang="en-US" dirty="0">
                <a:solidFill>
                  <a:schemeClr val="tx2">
                    <a:lumMod val="10000"/>
                  </a:schemeClr>
                </a:solidFill>
                <a:latin typeface="Inter"/>
                <a:sym typeface="+mn-ea"/>
              </a:rPr>
              <a:t>During our work, we faced a significant challenge—the lack of a documented network topology. To address this, we conducted a thorough walkthrough of the organization’s departments. By carefully examining their structure and operations, we were able to reconstruct the network topology. This enabled us to proceed with a detailed comparison of TCP/IP and NDN.</a:t>
            </a: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For our network topology, we chose the hierarchical design because it adheres to essential principles like hierarchy, modularity, resilience, and flexibility, ensuring a reliable and scalable infrastructure.</a:t>
            </a:r>
            <a:endParaRPr lang="en-US" altLang="en-US"/>
          </a:p>
          <a:p>
            <a:pPr algn="l"/>
            <a:endParaRPr lang="en-US" altLang="en-US"/>
          </a:p>
          <a:p>
            <a:pPr algn="l"/>
            <a:r>
              <a:rPr lang="en-US" altLang="en-US"/>
              <a:t>Our topology includes 9 departments, each with its own access switch, connected to two distribution switches for redundancy and high availability, preventing single points of failure."</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In ns-3, a node represents a network device or syste</a:t>
            </a:r>
            <a:r>
              <a:rPr lang="fr-FR" altLang="en-US"/>
              <a:t>m </a:t>
            </a:r>
            <a:r>
              <a:rPr lang="en-US" altLang="en-US"/>
              <a:t>, capable of running applications and network protocols.</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solidFill>
                  <a:schemeClr val="tx2">
                    <a:lumMod val="10000"/>
                  </a:schemeClr>
                </a:solidFill>
                <a:ea typeface="+mn-lt"/>
                <a:cs typeface="+mn-lt"/>
                <a:sym typeface="+mn-ea"/>
              </a:rPr>
              <a:t>Set Up Peer-to-Peer Links</a:t>
            </a:r>
            <a:r>
              <a:rPr lang="fr-FR" altLang="en-US">
                <a:solidFill>
                  <a:schemeClr val="tx2">
                    <a:lumMod val="10000"/>
                  </a:schemeClr>
                </a:solidFill>
                <a:ea typeface="+mn-lt"/>
                <a:cs typeface="+mn-lt"/>
                <a:sym typeface="+mn-ea"/>
              </a:rPr>
              <a:t> : </a:t>
            </a:r>
            <a:r>
              <a:rPr lang="en-US" altLang="en-US"/>
              <a:t>In our topology, we customized the links by specifying distinct parameters, including delay and data rate, for the connections. The delay and data rate values between the access switches and end devices were set lower than those between the access switches and the multilayer switches,</a:t>
            </a:r>
            <a:endParaRPr lang="en-US" altLang="en-US"/>
          </a:p>
          <a:p>
            <a:pPr algn="l"/>
            <a:r>
              <a:rPr lang="fr-FR" altLang="en-US"/>
              <a:t> </a:t>
            </a:r>
            <a:endParaRPr lang="fr-FR"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altLang="en-US"/>
              <a:t>moving to the next step is the </a:t>
            </a:r>
            <a:r>
              <a:rPr lang="en-US" altLang="en-US"/>
              <a:t> install</a:t>
            </a:r>
            <a:r>
              <a:rPr lang="fr-FR" altLang="en-US"/>
              <a:t>ation of </a:t>
            </a:r>
            <a:r>
              <a:rPr lang="en-US" altLang="en-US"/>
              <a:t>the Internet protocol stack on the specified nodes, enabling them to use TCP/IP functionalities.</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For our network topology, we chose the hierarchical design because it adheres to essential principles like hierarchy, modularity, resilience, and flexibility, ensuring a reliable and scalable infrastructure.</a:t>
            </a:r>
            <a:endParaRPr lang="en-US" altLang="en-US"/>
          </a:p>
          <a:p>
            <a:pPr algn="l"/>
            <a:endParaRPr lang="en-US" altLang="en-US"/>
          </a:p>
          <a:p>
            <a:pPr algn="l"/>
            <a:r>
              <a:rPr lang="en-US" altLang="en-US"/>
              <a:t>Our topology includes 9 departments, each with its own access switch, connected to two distribution switches for redundancy and high availability, preventing single points of failure."</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To enable communication, we developed a custom application for the client and server and installed it on specific nodes. We then configured a TCP socket to allow the client to send and receive messages effectively.</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altLang="en-US"/>
              <a:t>For our network topology, we chose the hierarchical design because it adheres to essential principles like hierarchy, modularity, resilience, and flexibility, ensuring a reliable and scalable infrastructure.</a:t>
            </a:r>
            <a:endParaRPr lang="en-US" altLang="en-US"/>
          </a:p>
          <a:p>
            <a:pPr algn="l"/>
            <a:endParaRPr lang="en-US" altLang="en-US"/>
          </a:p>
          <a:p>
            <a:pPr algn="l"/>
            <a:r>
              <a:rPr lang="en-US" altLang="en-US"/>
              <a:t>Our topology includes 9 departments, each with its own access switch, connected to two distribution switches for redundancy and high availability, preventing single points of failure."</a:t>
            </a:r>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endParaRPr lang="en-US" altLang="en-US"/>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a:t>Détaillons le module D</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a:t>Détaillons le module D</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altLang="en-US" dirty="0">
              <a:solidFill>
                <a:schemeClr val="tx2">
                  <a:lumMod val="10000"/>
                </a:schemeClr>
              </a:solidFill>
              <a:latin typeface="Inter"/>
            </a:endParaRPr>
          </a:p>
          <a:p>
            <a:pPr marL="285750" indent="-285750">
              <a:buChar char="•"/>
            </a:pPr>
            <a:r>
              <a:rPr lang="en-US" altLang="en-US" dirty="0">
                <a:solidFill>
                  <a:schemeClr val="tx2">
                    <a:lumMod val="10000"/>
                  </a:schemeClr>
                </a:solidFill>
                <a:latin typeface="Inter"/>
                <a:sym typeface="+mn-ea"/>
              </a:rPr>
              <a:t>Our internship at the Central Establishment for the Renovation of Transmission Equipment (ECRMT/1°RM) was focused on evaluating Named Data Networking (NDN) as a modern alternative to the existing TCP/IP-based network architecture.</a:t>
            </a:r>
            <a:endParaRPr lang="en-US" altLang="en-US" dirty="0">
              <a:solidFill>
                <a:schemeClr val="tx2">
                  <a:lumMod val="10000"/>
                </a:schemeClr>
              </a:solidFill>
              <a:latin typeface="Inter"/>
            </a:endParaRPr>
          </a:p>
          <a:p>
            <a:pPr marL="285750" indent="-285750">
              <a:buChar char="•"/>
            </a:pPr>
            <a:endParaRPr lang="en-US" altLang="en-US" dirty="0">
              <a:solidFill>
                <a:schemeClr val="tx2">
                  <a:lumMod val="10000"/>
                </a:schemeClr>
              </a:solidFill>
              <a:latin typeface="Inter"/>
            </a:endParaRPr>
          </a:p>
          <a:p>
            <a:pPr marL="285750" indent="-285750">
              <a:buChar char="•"/>
            </a:pPr>
            <a:r>
              <a:rPr lang="en-US" altLang="en-US" dirty="0">
                <a:solidFill>
                  <a:schemeClr val="tx2">
                    <a:lumMod val="10000"/>
                  </a:schemeClr>
                </a:solidFill>
                <a:latin typeface="Inter"/>
                <a:sym typeface="+mn-ea"/>
              </a:rPr>
              <a:t>During our work, we faced a significant challenge—the lack of a documented network topology. To address this, we conducted a thorough walkthrough of the organization’s departments. By carefully examining their structure and operations, we were able to reconstruct the network topology. This enabled us to proceed with a detailed comparison of TCP/IP and NDN.</a:t>
            </a:r>
            <a:endParaRPr lang="en-US" sz="1100" dirty="0">
              <a:solidFill>
                <a:schemeClr val="tx2">
                  <a:lumMod val="10000"/>
                </a:schemeClr>
              </a:solidFill>
              <a:latin typeface="Inter"/>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a:t>Détaillons le module D</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a:t>Détaillons le module D</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Maintenant. nous allons présenter une vidéo pour mieux illustrer ce que nous avons fait le long de notre travail. Il est à noter que notre système développé est présentée sous forme d’une application web où chaque composante décrite précédemment est gérée à travers les interfaces graphiques qui lui sont dédiées. </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fr-FR" b="0" i="0">
                <a:solidFill>
                  <a:srgbClr val="0D0D0D"/>
                </a:solidFill>
                <a:effectLst/>
                <a:latin typeface="Söhne"/>
              </a:rPr>
              <a:t>Dans cette vidéo, nous allons présenter le formulaire à remplir pour lancer une investigation. Les paramètres nécessaires sont les suivants :</a:t>
            </a:r>
            <a:endParaRPr lang="fr-FR" b="0" i="0">
              <a:solidFill>
                <a:srgbClr val="0D0D0D"/>
              </a:solidFill>
              <a:effectLst/>
              <a:latin typeface="Söhne"/>
            </a:endParaRPr>
          </a:p>
          <a:p>
            <a:pPr lvl="1" algn="l">
              <a:buFont typeface="Arial" panose="020B0604020202020204" pitchFamily="34" charset="0"/>
              <a:buChar char="•"/>
            </a:pPr>
            <a:r>
              <a:rPr lang="fr-FR" b="0" i="0">
                <a:solidFill>
                  <a:srgbClr val="0D0D0D"/>
                </a:solidFill>
                <a:effectLst/>
                <a:latin typeface="Söhne"/>
              </a:rPr>
              <a:t>Le nom de l'investigation</a:t>
            </a:r>
            <a:endParaRPr lang="fr-FR" b="0" i="0">
              <a:solidFill>
                <a:srgbClr val="0D0D0D"/>
              </a:solidFill>
              <a:effectLst/>
              <a:latin typeface="Söhne"/>
            </a:endParaRPr>
          </a:p>
          <a:p>
            <a:pPr lvl="1" algn="l">
              <a:buFont typeface="Arial" panose="020B0604020202020204" pitchFamily="34" charset="0"/>
              <a:buChar char="•"/>
            </a:pPr>
            <a:r>
              <a:rPr lang="fr-FR" b="0" i="0">
                <a:solidFill>
                  <a:srgbClr val="0D0D0D"/>
                </a:solidFill>
                <a:effectLst/>
                <a:latin typeface="Söhne"/>
              </a:rPr>
              <a:t>Les mots-clés à rechercher</a:t>
            </a:r>
            <a:endParaRPr lang="fr-FR" b="0" i="0">
              <a:solidFill>
                <a:srgbClr val="0D0D0D"/>
              </a:solidFill>
              <a:effectLst/>
              <a:latin typeface="Söhne"/>
            </a:endParaRPr>
          </a:p>
          <a:p>
            <a:pPr lvl="1" algn="l">
              <a:buFont typeface="Arial" panose="020B0604020202020204" pitchFamily="34" charset="0"/>
              <a:buChar char="•"/>
            </a:pPr>
            <a:r>
              <a:rPr lang="fr-FR" b="0" i="0">
                <a:solidFill>
                  <a:srgbClr val="0D0D0D"/>
                </a:solidFill>
                <a:effectLst/>
                <a:latin typeface="Söhne"/>
              </a:rPr>
              <a:t>Le nombre maximum de </a:t>
            </a:r>
            <a:r>
              <a:rPr lang="fr-FR" b="0" i="0" err="1">
                <a:solidFill>
                  <a:srgbClr val="0D0D0D"/>
                </a:solidFill>
                <a:effectLst/>
                <a:latin typeface="Söhne"/>
              </a:rPr>
              <a:t>posts</a:t>
            </a:r>
            <a:r>
              <a:rPr lang="fr-FR" b="0" i="0">
                <a:solidFill>
                  <a:srgbClr val="0D0D0D"/>
                </a:solidFill>
                <a:effectLst/>
                <a:latin typeface="Söhne"/>
              </a:rPr>
              <a:t> à trouver</a:t>
            </a: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r>
              <a:rPr lang="en-US" altLang="fr-FR" b="0" i="0">
                <a:solidFill>
                  <a:srgbClr val="0D0D0D"/>
                </a:solidFill>
                <a:effectLst/>
                <a:latin typeface="Söhne"/>
              </a:rPr>
              <a:t>Scenario 1 :</a:t>
            </a:r>
            <a:endParaRPr lang="en-US" altLang="fr-FR" b="0" i="0">
              <a:solidFill>
                <a:srgbClr val="0D0D0D"/>
              </a:solidFill>
              <a:effectLst/>
              <a:latin typeface="Söhne"/>
            </a:endParaRPr>
          </a:p>
          <a:p>
            <a:pPr marL="139700" indent="0" algn="l">
              <a:buNone/>
            </a:pPr>
            <a:r>
              <a:rPr lang="en-US" altLang="fr-FR" b="0" i="0">
                <a:solidFill>
                  <a:srgbClr val="0D0D0D"/>
                </a:solidFill>
                <a:effectLst/>
                <a:latin typeface="Söhne"/>
              </a:rPr>
              <a:t>Two </a:t>
            </a:r>
            <a:r>
              <a:rPr lang="en-US" altLang="fr-FR" b="1" i="0">
                <a:solidFill>
                  <a:srgbClr val="0D0D0D"/>
                </a:solidFill>
                <a:effectLst/>
                <a:latin typeface="Söhne"/>
              </a:rPr>
              <a:t>consumers </a:t>
            </a:r>
            <a:r>
              <a:rPr lang="en-US" altLang="fr-FR" b="0" i="0">
                <a:solidFill>
                  <a:srgbClr val="0D0D0D"/>
                </a:solidFill>
                <a:effectLst/>
                <a:latin typeface="Söhne"/>
              </a:rPr>
              <a:t>and one </a:t>
            </a:r>
            <a:r>
              <a:rPr lang="en-US" altLang="fr-FR" b="1" i="0">
                <a:solidFill>
                  <a:srgbClr val="0D0D0D"/>
                </a:solidFill>
                <a:effectLst/>
                <a:latin typeface="Söhne"/>
              </a:rPr>
              <a:t>producer.</a:t>
            </a:r>
            <a:endParaRPr lang="en-US" altLang="fr-FR" b="1"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r>
              <a:rPr lang="en-US" altLang="fr-FR">
                <a:solidFill>
                  <a:srgbClr val="0D0D0D"/>
                </a:solidFill>
                <a:effectLst/>
                <a:latin typeface="Söhne"/>
                <a:sym typeface="+mn-ea"/>
              </a:rPr>
              <a:t>Scenario 2 :</a:t>
            </a:r>
            <a:endParaRPr lang="en-US" altLang="fr-FR" b="0" i="0">
              <a:solidFill>
                <a:srgbClr val="0D0D0D"/>
              </a:solidFill>
              <a:effectLst/>
              <a:latin typeface="Söhne"/>
            </a:endParaRPr>
          </a:p>
          <a:p>
            <a:pPr marL="139700" indent="0" algn="l">
              <a:buNone/>
            </a:pPr>
            <a:r>
              <a:rPr lang="en-US" altLang="fr-FR">
                <a:solidFill>
                  <a:srgbClr val="0D0D0D"/>
                </a:solidFill>
                <a:effectLst/>
                <a:latin typeface="Söhne"/>
                <a:sym typeface="+mn-ea"/>
              </a:rPr>
              <a:t>Three </a:t>
            </a:r>
            <a:r>
              <a:rPr lang="en-US" altLang="fr-FR" b="1">
                <a:solidFill>
                  <a:srgbClr val="0D0D0D"/>
                </a:solidFill>
                <a:effectLst/>
                <a:latin typeface="Söhne"/>
                <a:sym typeface="+mn-ea"/>
              </a:rPr>
              <a:t>consumers </a:t>
            </a:r>
            <a:r>
              <a:rPr lang="en-US" altLang="fr-FR">
                <a:solidFill>
                  <a:srgbClr val="0D0D0D"/>
                </a:solidFill>
                <a:effectLst/>
                <a:latin typeface="Söhne"/>
                <a:sym typeface="+mn-ea"/>
              </a:rPr>
              <a:t>and one </a:t>
            </a:r>
            <a:r>
              <a:rPr lang="en-US" altLang="fr-FR" b="1">
                <a:solidFill>
                  <a:srgbClr val="0D0D0D"/>
                </a:solidFill>
                <a:effectLst/>
                <a:latin typeface="Söhne"/>
                <a:sym typeface="+mn-ea"/>
              </a:rPr>
              <a:t>producer.</a:t>
            </a:r>
            <a:endParaRPr lang="en-US" altLang="fr-FR" b="1" i="0">
              <a:solidFill>
                <a:srgbClr val="0D0D0D"/>
              </a:solidFill>
              <a:effectLst/>
              <a:latin typeface="Söhne"/>
            </a:endParaRPr>
          </a:p>
          <a:p>
            <a:pPr marL="139700" indent="0" algn="l">
              <a:buNone/>
            </a:pP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r>
              <a:rPr lang="en-US" altLang="fr-FR">
                <a:solidFill>
                  <a:srgbClr val="0D0D0D"/>
                </a:solidFill>
                <a:effectLst/>
                <a:latin typeface="Söhne"/>
                <a:sym typeface="+mn-ea"/>
              </a:rPr>
              <a:t>Scenario 3 :</a:t>
            </a:r>
            <a:endParaRPr lang="en-US" altLang="fr-FR" b="0" i="0">
              <a:solidFill>
                <a:srgbClr val="0D0D0D"/>
              </a:solidFill>
              <a:effectLst/>
              <a:latin typeface="Söhne"/>
            </a:endParaRPr>
          </a:p>
          <a:p>
            <a:pPr marL="139700" indent="0" algn="l">
              <a:buNone/>
            </a:pPr>
            <a:r>
              <a:rPr lang="en-US" altLang="fr-FR">
                <a:solidFill>
                  <a:srgbClr val="0D0D0D"/>
                </a:solidFill>
                <a:effectLst/>
                <a:latin typeface="Söhne"/>
                <a:sym typeface="+mn-ea"/>
              </a:rPr>
              <a:t>One </a:t>
            </a:r>
            <a:r>
              <a:rPr lang="en-US" altLang="fr-FR" b="1">
                <a:solidFill>
                  <a:srgbClr val="0D0D0D"/>
                </a:solidFill>
                <a:effectLst/>
                <a:latin typeface="Söhne"/>
                <a:sym typeface="+mn-ea"/>
              </a:rPr>
              <a:t>consumer </a:t>
            </a:r>
            <a:r>
              <a:rPr lang="en-US" altLang="fr-FR">
                <a:solidFill>
                  <a:srgbClr val="0D0D0D"/>
                </a:solidFill>
                <a:effectLst/>
                <a:latin typeface="Söhne"/>
                <a:sym typeface="+mn-ea"/>
              </a:rPr>
              <a:t>and two </a:t>
            </a:r>
            <a:r>
              <a:rPr lang="en-US" altLang="fr-FR" b="1">
                <a:solidFill>
                  <a:srgbClr val="0D0D0D"/>
                </a:solidFill>
                <a:effectLst/>
                <a:latin typeface="Söhne"/>
                <a:sym typeface="+mn-ea"/>
              </a:rPr>
              <a:t>producers.</a:t>
            </a:r>
            <a:endParaRPr lang="en-US" altLang="fr-FR" b="1" i="0">
              <a:solidFill>
                <a:srgbClr val="0D0D0D"/>
              </a:solidFill>
              <a:effectLst/>
              <a:latin typeface="Söhne"/>
            </a:endParaRPr>
          </a:p>
          <a:p>
            <a:pPr marL="139700" indent="0" algn="l">
              <a:buNone/>
            </a:pP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r>
              <a:rPr lang="fr-FR" err="1">
                <a:sym typeface="+mn-ea"/>
              </a:rPr>
              <a:t>Generally</a:t>
            </a:r>
            <a:r>
              <a:rPr lang="fr-FR">
                <a:sym typeface="+mn-ea"/>
              </a:rPr>
              <a:t> </a:t>
            </a:r>
            <a:r>
              <a:rPr lang="fr-FR" err="1">
                <a:sym typeface="+mn-ea"/>
              </a:rPr>
              <a:t>exhibit</a:t>
            </a:r>
            <a:r>
              <a:rPr lang="fr-FR">
                <a:sym typeface="+mn-ea"/>
              </a:rPr>
              <a:t> </a:t>
            </a:r>
            <a:r>
              <a:rPr lang="fr-FR" err="1">
                <a:sym typeface="+mn-ea"/>
              </a:rPr>
              <a:t>higher</a:t>
            </a:r>
            <a:r>
              <a:rPr lang="fr-FR">
                <a:sym typeface="+mn-ea"/>
              </a:rPr>
              <a:t> </a:t>
            </a:r>
            <a:r>
              <a:rPr lang="fr-FR" err="1">
                <a:sym typeface="+mn-ea"/>
              </a:rPr>
              <a:t>throughput</a:t>
            </a:r>
            <a:r>
              <a:rPr lang="fr-FR">
                <a:sym typeface="+mn-ea"/>
              </a:rPr>
              <a:t> </a:t>
            </a:r>
            <a:r>
              <a:rPr lang="fr-FR" err="1">
                <a:sym typeface="+mn-ea"/>
              </a:rPr>
              <a:t>because</a:t>
            </a:r>
            <a:r>
              <a:rPr lang="fr-FR">
                <a:sym typeface="+mn-ea"/>
              </a:rPr>
              <a:t> </a:t>
            </a:r>
            <a:r>
              <a:rPr lang="fr-FR" err="1">
                <a:sym typeface="+mn-ea"/>
              </a:rPr>
              <a:t>every</a:t>
            </a:r>
            <a:r>
              <a:rPr lang="fr-FR">
                <a:sym typeface="+mn-ea"/>
              </a:rPr>
              <a:t> content </a:t>
            </a:r>
            <a:r>
              <a:rPr lang="fr-FR" err="1">
                <a:sym typeface="+mn-ea"/>
              </a:rPr>
              <a:t>request</a:t>
            </a:r>
            <a:r>
              <a:rPr lang="fr-FR">
                <a:sym typeface="+mn-ea"/>
              </a:rPr>
              <a:t> </a:t>
            </a:r>
            <a:r>
              <a:rPr lang="fr-FR" err="1">
                <a:sym typeface="+mn-ea"/>
              </a:rPr>
              <a:t>is</a:t>
            </a:r>
            <a:r>
              <a:rPr lang="fr-FR">
                <a:sym typeface="+mn-ea"/>
              </a:rPr>
              <a:t> </a:t>
            </a:r>
            <a:r>
              <a:rPr lang="fr-FR" err="1">
                <a:sym typeface="+mn-ea"/>
              </a:rPr>
              <a:t>directly</a:t>
            </a:r>
            <a:r>
              <a:rPr lang="fr-FR">
                <a:sym typeface="+mn-ea"/>
              </a:rPr>
              <a:t> sent to the </a:t>
            </a:r>
            <a:r>
              <a:rPr lang="fr-FR" err="1">
                <a:sym typeface="+mn-ea"/>
              </a:rPr>
              <a:t>producer</a:t>
            </a:r>
            <a:r>
              <a:rPr lang="fr-FR">
                <a:sym typeface="+mn-ea"/>
              </a:rPr>
              <a:t>, </a:t>
            </a:r>
            <a:r>
              <a:rPr lang="fr-FR" err="1">
                <a:sym typeface="+mn-ea"/>
              </a:rPr>
              <a:t>ensuring</a:t>
            </a:r>
            <a:r>
              <a:rPr lang="fr-FR">
                <a:sym typeface="+mn-ea"/>
              </a:rPr>
              <a:t> consistent data </a:t>
            </a:r>
            <a:r>
              <a:rPr lang="fr-FR" err="1">
                <a:sym typeface="+mn-ea"/>
              </a:rPr>
              <a:t>transfer</a:t>
            </a:r>
            <a:r>
              <a:rPr lang="fr-FR">
                <a:sym typeface="+mn-ea"/>
              </a:rPr>
              <a:t> rates. </a:t>
            </a:r>
            <a:r>
              <a:rPr lang="fr-FR" err="1">
                <a:sym typeface="+mn-ea"/>
              </a:rPr>
              <a:t>However</a:t>
            </a:r>
            <a:r>
              <a:rPr lang="fr-FR">
                <a:sym typeface="+mn-ea"/>
              </a:rPr>
              <a:t>, </a:t>
            </a:r>
            <a:r>
              <a:rPr lang="fr-FR" err="1">
                <a:sym typeface="+mn-ea"/>
              </a:rPr>
              <a:t>repeated</a:t>
            </a:r>
            <a:r>
              <a:rPr lang="fr-FR">
                <a:sym typeface="+mn-ea"/>
              </a:rPr>
              <a:t> </a:t>
            </a:r>
            <a:r>
              <a:rPr lang="fr-FR" err="1">
                <a:sym typeface="+mn-ea"/>
              </a:rPr>
              <a:t>requests</a:t>
            </a:r>
            <a:r>
              <a:rPr lang="fr-FR">
                <a:sym typeface="+mn-ea"/>
              </a:rPr>
              <a:t> for the </a:t>
            </a:r>
            <a:r>
              <a:rPr lang="fr-FR" err="1">
                <a:sym typeface="+mn-ea"/>
              </a:rPr>
              <a:t>same</a:t>
            </a:r>
            <a:r>
              <a:rPr lang="fr-FR">
                <a:sym typeface="+mn-ea"/>
              </a:rPr>
              <a:t> content </a:t>
            </a:r>
            <a:r>
              <a:rPr lang="fr-FR" err="1">
                <a:sym typeface="+mn-ea"/>
              </a:rPr>
              <a:t>create</a:t>
            </a:r>
            <a:r>
              <a:rPr lang="fr-FR">
                <a:sym typeface="+mn-ea"/>
              </a:rPr>
              <a:t> </a:t>
            </a:r>
            <a:r>
              <a:rPr lang="fr-FR" err="1">
                <a:sym typeface="+mn-ea"/>
              </a:rPr>
              <a:t>redundant</a:t>
            </a:r>
            <a:r>
              <a:rPr lang="fr-FR">
                <a:sym typeface="+mn-ea"/>
              </a:rPr>
              <a:t> </a:t>
            </a:r>
            <a:r>
              <a:rPr lang="fr-FR" err="1">
                <a:sym typeface="+mn-ea"/>
              </a:rPr>
              <a:t>traffic</a:t>
            </a:r>
            <a:r>
              <a:rPr lang="fr-FR">
                <a:sym typeface="+mn-ea"/>
              </a:rPr>
              <a:t>.</a:t>
            </a:r>
            <a:r>
              <a:rPr lang="en-US">
                <a:sym typeface="+mn-ea"/>
              </a:rPr>
              <a:t>​</a:t>
            </a:r>
            <a:endParaRPr lang="en-US">
              <a:sym typeface="+mn-ea"/>
            </a:endParaRPr>
          </a:p>
          <a:p>
            <a:pPr marL="139700" indent="0" algn="l">
              <a:buNone/>
            </a:pPr>
            <a:endParaRPr lang="en-US"/>
          </a:p>
          <a:p>
            <a:pPr marL="139700" indent="0" algn="l">
              <a:buNone/>
            </a:pPr>
            <a:r>
              <a:rPr lang="fr-FR" err="1">
                <a:sym typeface="+mn-ea"/>
              </a:rPr>
              <a:t>Throughput</a:t>
            </a:r>
            <a:r>
              <a:rPr lang="fr-FR">
                <a:sym typeface="+mn-ea"/>
              </a:rPr>
              <a:t> </a:t>
            </a:r>
            <a:r>
              <a:rPr lang="fr-FR" err="1">
                <a:sym typeface="+mn-ea"/>
              </a:rPr>
              <a:t>is</a:t>
            </a:r>
            <a:r>
              <a:rPr lang="fr-FR">
                <a:sym typeface="+mn-ea"/>
              </a:rPr>
              <a:t> </a:t>
            </a:r>
            <a:r>
              <a:rPr lang="fr-FR" err="1">
                <a:sym typeface="+mn-ea"/>
              </a:rPr>
              <a:t>typically</a:t>
            </a:r>
            <a:r>
              <a:rPr lang="fr-FR">
                <a:sym typeface="+mn-ea"/>
              </a:rPr>
              <a:t> </a:t>
            </a:r>
            <a:r>
              <a:rPr lang="fr-FR" err="1">
                <a:sym typeface="+mn-ea"/>
              </a:rPr>
              <a:t>lower</a:t>
            </a:r>
            <a:r>
              <a:rPr lang="fr-FR">
                <a:sym typeface="+mn-ea"/>
              </a:rPr>
              <a:t> </a:t>
            </a:r>
            <a:r>
              <a:rPr lang="fr-FR" err="1">
                <a:sym typeface="+mn-ea"/>
              </a:rPr>
              <a:t>since</a:t>
            </a:r>
            <a:r>
              <a:rPr lang="fr-FR">
                <a:sym typeface="+mn-ea"/>
              </a:rPr>
              <a:t> content </a:t>
            </a:r>
            <a:r>
              <a:rPr lang="fr-FR" err="1">
                <a:sym typeface="+mn-ea"/>
              </a:rPr>
              <a:t>caching</a:t>
            </a:r>
            <a:r>
              <a:rPr lang="fr-FR">
                <a:sym typeface="+mn-ea"/>
              </a:rPr>
              <a:t> (content store) </a:t>
            </a:r>
            <a:r>
              <a:rPr lang="fr-FR" err="1">
                <a:sym typeface="+mn-ea"/>
              </a:rPr>
              <a:t>reduces</a:t>
            </a:r>
            <a:r>
              <a:rPr lang="fr-FR">
                <a:sym typeface="+mn-ea"/>
              </a:rPr>
              <a:t> the </a:t>
            </a:r>
            <a:r>
              <a:rPr lang="fr-FR" err="1">
                <a:sym typeface="+mn-ea"/>
              </a:rPr>
              <a:t>need</a:t>
            </a:r>
            <a:r>
              <a:rPr lang="fr-FR">
                <a:sym typeface="+mn-ea"/>
              </a:rPr>
              <a:t> for </a:t>
            </a:r>
            <a:r>
              <a:rPr lang="fr-FR" err="1">
                <a:sym typeface="+mn-ea"/>
              </a:rPr>
              <a:t>repeated</a:t>
            </a:r>
            <a:r>
              <a:rPr lang="fr-FR">
                <a:sym typeface="+mn-ea"/>
              </a:rPr>
              <a:t> transmissions </a:t>
            </a:r>
            <a:r>
              <a:rPr lang="fr-FR" err="1">
                <a:sym typeface="+mn-ea"/>
              </a:rPr>
              <a:t>from</a:t>
            </a:r>
            <a:r>
              <a:rPr lang="fr-FR">
                <a:sym typeface="+mn-ea"/>
              </a:rPr>
              <a:t> </a:t>
            </a:r>
            <a:r>
              <a:rPr lang="fr-FR" err="1">
                <a:sym typeface="+mn-ea"/>
              </a:rPr>
              <a:t>producers</a:t>
            </a:r>
            <a:r>
              <a:rPr lang="fr-FR">
                <a:sym typeface="+mn-ea"/>
              </a:rPr>
              <a:t>. </a:t>
            </a:r>
            <a:r>
              <a:rPr lang="fr-FR" err="1">
                <a:sym typeface="+mn-ea"/>
              </a:rPr>
              <a:t>Cached</a:t>
            </a:r>
            <a:r>
              <a:rPr lang="fr-FR">
                <a:sym typeface="+mn-ea"/>
              </a:rPr>
              <a:t> content </a:t>
            </a:r>
            <a:r>
              <a:rPr lang="fr-FR" err="1">
                <a:sym typeface="+mn-ea"/>
              </a:rPr>
              <a:t>is</a:t>
            </a:r>
            <a:r>
              <a:rPr lang="fr-FR">
                <a:sym typeface="+mn-ea"/>
              </a:rPr>
              <a:t> </a:t>
            </a:r>
            <a:r>
              <a:rPr lang="fr-FR" err="1">
                <a:sym typeface="+mn-ea"/>
              </a:rPr>
              <a:t>served</a:t>
            </a:r>
            <a:r>
              <a:rPr lang="fr-FR">
                <a:sym typeface="+mn-ea"/>
              </a:rPr>
              <a:t> </a:t>
            </a:r>
            <a:r>
              <a:rPr lang="fr-FR" err="1">
                <a:sym typeface="+mn-ea"/>
              </a:rPr>
              <a:t>locally</a:t>
            </a:r>
            <a:r>
              <a:rPr lang="fr-FR">
                <a:sym typeface="+mn-ea"/>
              </a:rPr>
              <a:t>, </a:t>
            </a:r>
            <a:r>
              <a:rPr lang="fr-FR" err="1">
                <a:sym typeface="+mn-ea"/>
              </a:rPr>
              <a:t>decreasing</a:t>
            </a:r>
            <a:r>
              <a:rPr lang="fr-FR">
                <a:sym typeface="+mn-ea"/>
              </a:rPr>
              <a:t> </a:t>
            </a:r>
            <a:r>
              <a:rPr lang="fr-FR" err="1">
                <a:sym typeface="+mn-ea"/>
              </a:rPr>
              <a:t>overall</a:t>
            </a:r>
            <a:r>
              <a:rPr lang="fr-FR">
                <a:sym typeface="+mn-ea"/>
              </a:rPr>
              <a:t> network </a:t>
            </a:r>
            <a:r>
              <a:rPr lang="fr-FR" err="1">
                <a:sym typeface="+mn-ea"/>
              </a:rPr>
              <a:t>traffic</a:t>
            </a:r>
            <a:r>
              <a:rPr lang="fr-FR">
                <a:sym typeface="+mn-ea"/>
              </a:rPr>
              <a:t>.</a:t>
            </a:r>
            <a:endParaRPr lang="en-US"/>
          </a:p>
          <a:p>
            <a:pPr marL="139700" indent="0" algn="l">
              <a:buNone/>
            </a:pP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r>
              <a:rPr lang="fr-FR">
                <a:sym typeface="+mn-ea"/>
              </a:rPr>
              <a:t>Delay is higher as every request must travel to the producer and back, regardless of the content's popularity or location.</a:t>
            </a:r>
            <a:r>
              <a:rPr lang="en-US">
                <a:sym typeface="+mn-ea"/>
              </a:rPr>
              <a:t>​</a:t>
            </a:r>
            <a:endParaRPr lang="en-US">
              <a:sym typeface="+mn-ea"/>
            </a:endParaRPr>
          </a:p>
          <a:p>
            <a:pPr marL="139700" indent="0" algn="l">
              <a:buNone/>
            </a:pPr>
            <a:endParaRPr lang="en-US">
              <a:sym typeface="+mn-ea"/>
            </a:endParaRPr>
          </a:p>
          <a:p>
            <a:pPr marL="139700" indent="0" algn="l">
              <a:buNone/>
            </a:pPr>
            <a:r>
              <a:rPr lang="fr-FR">
                <a:sym typeface="+mn-ea"/>
              </a:rPr>
              <a:t>Delay is generally lower due to the availability of cached content in intermediate nodes, allowing consumers to retrieve data from the nearest node rather than the producer.</a:t>
            </a:r>
            <a:r>
              <a:rPr lang="en-US">
                <a:sym typeface="+mn-ea"/>
              </a:rPr>
              <a:t>​</a:t>
            </a:r>
            <a:endParaRPr lang="en-US"/>
          </a:p>
          <a:p>
            <a:pPr marL="139700" indent="0" algn="l">
              <a:buNone/>
            </a:pP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lgn="l">
              <a:buNone/>
            </a:pPr>
            <a:endParaRPr lang="fr-FR" b="0" i="0">
              <a:solidFill>
                <a:srgbClr val="0D0D0D"/>
              </a:solidFill>
              <a:effectLst/>
              <a:latin typeface="Söhne"/>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altLang="en-US" sz="1100" dirty="0">
                <a:solidFill>
                  <a:schemeClr val="tx2">
                    <a:lumMod val="10000"/>
                  </a:schemeClr>
                </a:solidFill>
              </a:rPr>
              <a:t>Our internship at the Central Establishment for the Renovation of Transmission Equipment (ECRMT/1°RM) focused on evaluating Named Data Networking (NDN) as a modern alternative to the existing TCP/IP-based network architecture. A significant challenge arose due to the absence of a documented network topology, which made it difficult to analyze and model the current system effectively. To address this, we conducted a comprehensive walkthrough of the organization’s departments, systematically examining their structure, operational requirements, and communication patterns. This approach enabled us to reconstruct the network's topology and proceed with a detailed comparison of TCP/IP and NDN to highlight NDN’s potential advantages in improving performance and addressing existing issues.</a:t>
            </a:r>
            <a:endParaRPr lang="en-US" alt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sz="1100" dirty="0">
                <a:solidFill>
                  <a:schemeClr val="tx2">
                    <a:lumMod val="10000"/>
                  </a:schemeClr>
                </a:solidFill>
              </a:rPr>
              <a:t>Modern networks based on the TCP/IP architecture face significant challenges in meeting the demands of today's dynamic and data-driven environments.</a:t>
            </a:r>
            <a:endParaRPr lang="en-US" sz="1100" dirty="0">
              <a:solidFill>
                <a:schemeClr val="tx2">
                  <a:lumMod val="10000"/>
                </a:schemeClr>
              </a:solidFill>
            </a:endParaRPr>
          </a:p>
          <a:p>
            <a:endParaRPr lang="en-US" sz="1100" dirty="0">
              <a:solidFill>
                <a:schemeClr val="tx2">
                  <a:lumMod val="10000"/>
                </a:schemeClr>
              </a:solidFill>
            </a:endParaRPr>
          </a:p>
          <a:p>
            <a:pPr marL="285750" indent="-285750">
              <a:buChar char="•"/>
            </a:pPr>
            <a:r>
              <a:rPr lang="en-US" sz="1100" dirty="0">
                <a:solidFill>
                  <a:schemeClr val="tx2">
                    <a:lumMod val="10000"/>
                  </a:schemeClr>
                </a:solidFill>
                <a:latin typeface="Inter"/>
              </a:rPr>
              <a:t>This motivates the exploration of </a:t>
            </a:r>
            <a:r>
              <a:rPr lang="en-US" sz="1100" b="1" dirty="0">
                <a:solidFill>
                  <a:schemeClr val="tx2">
                    <a:lumMod val="10000"/>
                  </a:schemeClr>
                </a:solidFill>
                <a:latin typeface="Inter"/>
              </a:rPr>
              <a:t>Named Data Networking (NDN)</a:t>
            </a:r>
            <a:r>
              <a:rPr lang="en-US" sz="1100" dirty="0">
                <a:solidFill>
                  <a:schemeClr val="tx2">
                    <a:lumMod val="10000"/>
                  </a:schemeClr>
                </a:solidFill>
                <a:latin typeface="Inter"/>
              </a:rPr>
              <a:t>, a data-centric architecture that shifts focus from where  data is located to </a:t>
            </a:r>
            <a:r>
              <a:rPr lang="en-US" sz="1100" i="1" dirty="0">
                <a:solidFill>
                  <a:schemeClr val="tx2">
                    <a:lumMod val="10000"/>
                  </a:schemeClr>
                </a:solidFill>
                <a:latin typeface="Inter"/>
              </a:rPr>
              <a:t>what</a:t>
            </a:r>
            <a:r>
              <a:rPr lang="en-US" sz="1100" dirty="0">
                <a:solidFill>
                  <a:schemeClr val="tx2">
                    <a:lumMod val="10000"/>
                  </a:schemeClr>
                </a:solidFill>
                <a:latin typeface="Inter"/>
              </a:rPr>
              <a:t> data is needed. </a:t>
            </a:r>
            <a:endParaRPr lang="en-US" sz="1100" dirty="0">
              <a:solidFill>
                <a:schemeClr val="tx2">
                  <a:lumMod val="10000"/>
                </a:schemeClr>
              </a:solidFill>
              <a:latin typeface="Inter"/>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nous terminant notre </a:t>
            </a:r>
            <a:r>
              <a:rPr lang="fr-FR" err="1"/>
              <a:t>presentation</a:t>
            </a:r>
            <a:r>
              <a:rPr lang="fr-FR"/>
              <a:t> par con et per</a:t>
            </a: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742950" lvl="1" indent="-285750">
              <a:buFont typeface="Calibri" panose="020F0502020204030204" pitchFamily="34" charset="0"/>
              <a:buChar char="→"/>
            </a:pPr>
            <a:endParaRPr lang="fr-FR" sz="2400">
              <a:latin typeface="Candara" panose="020E0502030303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742950" lvl="1" indent="-285750">
              <a:buFont typeface="Calibri" panose="020F0502020204030204" pitchFamily="34" charset="0"/>
              <a:buChar char="→"/>
            </a:pPr>
            <a:endParaRPr lang="fr-FR" sz="2400">
              <a:latin typeface="Candara" panose="020E0502030303020204" pitchFamily="34" charset="0"/>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altLang="en-US" sz="1100" dirty="0">
                <a:solidFill>
                  <a:schemeClr val="tx2">
                    <a:lumMod val="10000"/>
                  </a:schemeClr>
                </a:solidFill>
              </a:rPr>
              <a:t>Our internship at the Central Establishment for the Renovation of Transmission Equipment (ECRMT/1°RM) focused on evaluating Named Data Networking (NDN) as a modern alternative to the existing TCP/IP-based network architecture. A significant challenge arose due to the absence of a documented network topology, which made it difficult to analyze and model the current system effectively. To address this, we conducted a comprehensive walkthrough of the organization’s departments, systematically examining their structure, operational requirements, and communication patterns. This approach enabled us to reconstruct the network's topology and proceed with a detailed comparison of TCP/IP and NDN to highlight NDN’s potential advantages in improving performance and addressing existing issues.</a:t>
            </a:r>
            <a:endParaRPr lang="en-US" alt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sz="1100" dirty="0">
                <a:solidFill>
                  <a:schemeClr val="tx2">
                    <a:lumMod val="10000"/>
                  </a:schemeClr>
                </a:solidFill>
              </a:rPr>
              <a:t>Modern networks based on the TCP/IP architecture face significant challenges in meeting the demands of today's dynamic and data-driven environments.</a:t>
            </a:r>
            <a:endParaRPr lang="en-US" sz="1100" dirty="0">
              <a:solidFill>
                <a:schemeClr val="tx2">
                  <a:lumMod val="10000"/>
                </a:schemeClr>
              </a:solidFill>
            </a:endParaRPr>
          </a:p>
          <a:p>
            <a:endParaRPr lang="en-US" sz="1100" dirty="0">
              <a:solidFill>
                <a:schemeClr val="tx2">
                  <a:lumMod val="10000"/>
                </a:schemeClr>
              </a:solidFill>
            </a:endParaRPr>
          </a:p>
          <a:p>
            <a:pPr marL="285750" indent="-285750">
              <a:buChar char="•"/>
            </a:pPr>
            <a:r>
              <a:rPr lang="en-US" sz="1100" dirty="0">
                <a:solidFill>
                  <a:schemeClr val="tx2">
                    <a:lumMod val="10000"/>
                  </a:schemeClr>
                </a:solidFill>
                <a:latin typeface="Inter"/>
              </a:rPr>
              <a:t>This motivates the exploration of </a:t>
            </a:r>
            <a:r>
              <a:rPr lang="en-US" sz="1100" b="1" dirty="0">
                <a:solidFill>
                  <a:schemeClr val="tx2">
                    <a:lumMod val="10000"/>
                  </a:schemeClr>
                </a:solidFill>
                <a:latin typeface="Inter"/>
              </a:rPr>
              <a:t>Named Data Networking (NDN)</a:t>
            </a:r>
            <a:r>
              <a:rPr lang="en-US" sz="1100" dirty="0">
                <a:solidFill>
                  <a:schemeClr val="tx2">
                    <a:lumMod val="10000"/>
                  </a:schemeClr>
                </a:solidFill>
                <a:latin typeface="Inter"/>
              </a:rPr>
              <a:t>, a data-centric architecture that shifts focus from where  data is located to </a:t>
            </a:r>
            <a:r>
              <a:rPr lang="en-US" sz="1100" i="1" dirty="0">
                <a:solidFill>
                  <a:schemeClr val="tx2">
                    <a:lumMod val="10000"/>
                  </a:schemeClr>
                </a:solidFill>
                <a:latin typeface="Inter"/>
              </a:rPr>
              <a:t>what</a:t>
            </a:r>
            <a:r>
              <a:rPr lang="en-US" sz="1100" dirty="0">
                <a:solidFill>
                  <a:schemeClr val="tx2">
                    <a:lumMod val="10000"/>
                  </a:schemeClr>
                </a:solidFill>
                <a:latin typeface="Inter"/>
              </a:rPr>
              <a:t> data is needed. </a:t>
            </a:r>
            <a:endParaRPr lang="en-US" sz="1100" dirty="0">
              <a:solidFill>
                <a:schemeClr val="tx2">
                  <a:lumMod val="10000"/>
                </a:schemeClr>
              </a:solidFill>
              <a:latin typeface="Inter"/>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altLang="en-US" sz="1100" dirty="0">
                <a:solidFill>
                  <a:schemeClr val="tx2">
                    <a:lumMod val="10000"/>
                  </a:schemeClr>
                </a:solidFill>
              </a:rPr>
              <a:t>Our internship at the Central Establishment for the Renovation of Transmission Equipment (ECRMT/1°RM) focused on evaluating Named Data Networking (NDN) as a modern alternative to the existing TCP/IP-based network architecture. A significant challenge arose due to the absence of a documented network topology, which made it difficult to analyze and model the current system effectively. To address this, we conducted a comprehensive walkthrough of the organization’s departments, systematically examining their structure, operational requirements, and communication patterns. This approach enabled us to reconstruct the network's topology and proceed with a detailed comparison of TCP/IP and NDN to highlight NDN’s potential advantages in improving performance and addressing existing issues.</a:t>
            </a:r>
            <a:endParaRPr lang="en-US" alt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sz="1100" dirty="0">
                <a:solidFill>
                  <a:schemeClr val="tx2">
                    <a:lumMod val="10000"/>
                  </a:schemeClr>
                </a:solidFill>
              </a:rPr>
              <a:t>Modern networks based on the TCP/IP architecture face significant challenges in meeting the demands of today's dynamic and data-driven environments.</a:t>
            </a:r>
            <a:endParaRPr lang="en-US" sz="1100" dirty="0">
              <a:solidFill>
                <a:schemeClr val="tx2">
                  <a:lumMod val="10000"/>
                </a:schemeClr>
              </a:solidFill>
            </a:endParaRPr>
          </a:p>
          <a:p>
            <a:endParaRPr lang="en-US" sz="1100" dirty="0">
              <a:solidFill>
                <a:schemeClr val="tx2">
                  <a:lumMod val="10000"/>
                </a:schemeClr>
              </a:solidFill>
            </a:endParaRPr>
          </a:p>
          <a:p>
            <a:pPr marL="285750" indent="-285750">
              <a:buChar char="•"/>
            </a:pPr>
            <a:r>
              <a:rPr lang="en-US" sz="1100" dirty="0">
                <a:solidFill>
                  <a:schemeClr val="tx2">
                    <a:lumMod val="10000"/>
                  </a:schemeClr>
                </a:solidFill>
                <a:latin typeface="Inter"/>
              </a:rPr>
              <a:t>This motivates the exploration of </a:t>
            </a:r>
            <a:r>
              <a:rPr lang="en-US" sz="1100" b="1" dirty="0">
                <a:solidFill>
                  <a:schemeClr val="tx2">
                    <a:lumMod val="10000"/>
                  </a:schemeClr>
                </a:solidFill>
                <a:latin typeface="Inter"/>
              </a:rPr>
              <a:t>Named Data Networking (NDN)</a:t>
            </a:r>
            <a:r>
              <a:rPr lang="en-US" sz="1100" dirty="0">
                <a:solidFill>
                  <a:schemeClr val="tx2">
                    <a:lumMod val="10000"/>
                  </a:schemeClr>
                </a:solidFill>
                <a:latin typeface="Inter"/>
              </a:rPr>
              <a:t>, a data-centric architecture that shifts focus from where  data is located to </a:t>
            </a:r>
            <a:r>
              <a:rPr lang="en-US" sz="1100" i="1" dirty="0">
                <a:solidFill>
                  <a:schemeClr val="tx2">
                    <a:lumMod val="10000"/>
                  </a:schemeClr>
                </a:solidFill>
                <a:latin typeface="Inter"/>
              </a:rPr>
              <a:t>what</a:t>
            </a:r>
            <a:r>
              <a:rPr lang="en-US" sz="1100" dirty="0">
                <a:solidFill>
                  <a:schemeClr val="tx2">
                    <a:lumMod val="10000"/>
                  </a:schemeClr>
                </a:solidFill>
                <a:latin typeface="Inter"/>
              </a:rPr>
              <a:t> data is needed. </a:t>
            </a:r>
            <a:endParaRPr lang="en-US" sz="1100" dirty="0">
              <a:solidFill>
                <a:schemeClr val="tx2">
                  <a:lumMod val="10000"/>
                </a:schemeClr>
              </a:solidFill>
              <a:latin typeface="Inter"/>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85750" indent="-285750">
              <a:buChar char="•"/>
            </a:pPr>
            <a:endParaRPr 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altLang="en-US" sz="1100" dirty="0">
                <a:solidFill>
                  <a:schemeClr val="tx2">
                    <a:lumMod val="10000"/>
                  </a:schemeClr>
                </a:solidFill>
              </a:rPr>
              <a:t>Our internship at the Central Establishment for the Renovation of Transmission Equipment (ECRMT/1°RM) focused on evaluating Named Data Networking (NDN) as a modern alternative to the existing TCP/IP-based network architecture. A significant challenge arose due to the absence of a documented network topology, which made it difficult to analyze and model the current system effectively. To address this, we conducted a comprehensive walkthrough of the organization’s departments, systematically examining their structure, operational requirements, and communication patterns. This approach enabled us to reconstruct the network's topology and proceed with a detailed comparison of TCP/IP and NDN to highlight NDN’s potential advantages in improving performance and addressing existing issues.</a:t>
            </a:r>
            <a:endParaRPr lang="en-US" altLang="en-US" sz="1100" dirty="0">
              <a:solidFill>
                <a:schemeClr val="tx2">
                  <a:lumMod val="10000"/>
                </a:schemeClr>
              </a:solidFill>
            </a:endParaRPr>
          </a:p>
          <a:p>
            <a:pPr marL="285750" indent="-285750">
              <a:buChar char="•"/>
            </a:pPr>
            <a:endParaRPr lang="en-US" sz="1100" dirty="0">
              <a:solidFill>
                <a:schemeClr val="tx2">
                  <a:lumMod val="10000"/>
                </a:schemeClr>
              </a:solidFill>
            </a:endParaRPr>
          </a:p>
          <a:p>
            <a:pPr marL="285750" indent="-285750">
              <a:buChar char="•"/>
            </a:pPr>
            <a:r>
              <a:rPr lang="en-US" sz="1100" dirty="0">
                <a:solidFill>
                  <a:schemeClr val="tx2">
                    <a:lumMod val="10000"/>
                  </a:schemeClr>
                </a:solidFill>
              </a:rPr>
              <a:t>Modern networks based on the TCP/IP architecture face significant challenges in meeting the demands of today's dynamic and data-driven environments.</a:t>
            </a:r>
            <a:endParaRPr lang="en-US" sz="1100" dirty="0">
              <a:solidFill>
                <a:schemeClr val="tx2">
                  <a:lumMod val="10000"/>
                </a:schemeClr>
              </a:solidFill>
            </a:endParaRPr>
          </a:p>
          <a:p>
            <a:endParaRPr lang="en-US" sz="1100" dirty="0">
              <a:solidFill>
                <a:schemeClr val="tx2">
                  <a:lumMod val="10000"/>
                </a:schemeClr>
              </a:solidFill>
            </a:endParaRPr>
          </a:p>
          <a:p>
            <a:pPr marL="285750" indent="-285750">
              <a:buChar char="•"/>
            </a:pPr>
            <a:r>
              <a:rPr lang="en-US" sz="1100" dirty="0">
                <a:solidFill>
                  <a:schemeClr val="tx2">
                    <a:lumMod val="10000"/>
                  </a:schemeClr>
                </a:solidFill>
                <a:latin typeface="Inter"/>
              </a:rPr>
              <a:t>This motivates the exploration of </a:t>
            </a:r>
            <a:r>
              <a:rPr lang="en-US" sz="1100" b="1" dirty="0">
                <a:solidFill>
                  <a:schemeClr val="tx2">
                    <a:lumMod val="10000"/>
                  </a:schemeClr>
                </a:solidFill>
                <a:latin typeface="Inter"/>
              </a:rPr>
              <a:t>Named Data Networking (NDN)</a:t>
            </a:r>
            <a:r>
              <a:rPr lang="en-US" sz="1100" dirty="0">
                <a:solidFill>
                  <a:schemeClr val="tx2">
                    <a:lumMod val="10000"/>
                  </a:schemeClr>
                </a:solidFill>
                <a:latin typeface="Inter"/>
              </a:rPr>
              <a:t>, a data-centric architecture that shifts focus from where  data is located to </a:t>
            </a:r>
            <a:r>
              <a:rPr lang="en-US" sz="1100" i="1" dirty="0">
                <a:solidFill>
                  <a:schemeClr val="tx2">
                    <a:lumMod val="10000"/>
                  </a:schemeClr>
                </a:solidFill>
                <a:latin typeface="Inter"/>
              </a:rPr>
              <a:t>what</a:t>
            </a:r>
            <a:r>
              <a:rPr lang="en-US" sz="1100" dirty="0">
                <a:solidFill>
                  <a:schemeClr val="tx2">
                    <a:lumMod val="10000"/>
                  </a:schemeClr>
                </a:solidFill>
                <a:latin typeface="Inter"/>
              </a:rPr>
              <a:t> data is needed. </a:t>
            </a:r>
            <a:endParaRPr lang="en-US" sz="1100" dirty="0">
              <a:solidFill>
                <a:schemeClr val="tx2">
                  <a:lumMod val="10000"/>
                </a:schemeClr>
              </a:solidFill>
              <a:latin typeface="Inter"/>
            </a:endParaRP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14630" indent="-214630">
              <a:buClr>
                <a:srgbClr val="C6D5ED"/>
              </a:buClr>
              <a:buFont typeface="Wingdings 2" panose="05020102010507070707" pitchFamily="18" charset="2"/>
              <a:buChar char="®"/>
            </a:pPr>
            <a:r>
              <a:rPr lang="en-US" altLang="en-US">
                <a:sym typeface="+mn-ea"/>
              </a:rPr>
              <a:t>In this part, we will explore, as mentioned before, the hierarchical network design, citing the key challenges of TCP/IP. These challenges will pave the way to understand NDN.</a:t>
            </a:r>
            <a:br>
              <a:rPr lang="fr-FR">
                <a:sym typeface="+mn-ea"/>
              </a:rPr>
            </a:br>
            <a:endParaRPr lang="fr-FR"/>
          </a:p>
        </p:txBody>
      </p:sp>
      <p:sp>
        <p:nvSpPr>
          <p:cNvPr id="4" name="Espace réservé du numéro de diapositive 3"/>
          <p:cNvSpPr>
            <a:spLocks noGrp="1"/>
          </p:cNvSpPr>
          <p:nvPr>
            <p:ph type="sldNum" sz="quarter" idx="5"/>
          </p:nvPr>
        </p:nvSpPr>
        <p:spPr/>
        <p:txBody>
          <a:bodyPr/>
          <a:lstStyle/>
          <a:p>
            <a:fld id="{A51C066B-CDF0-4DD1-B0D1-D0FD6BFE6AAA}" type="slidenum">
              <a:rPr lang="x-none" smtClean="0"/>
            </a:fld>
            <a:endParaRPr lang="x-non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bg>
      <p:bgPr>
        <a:blipFill>
          <a:blip r:embed="rId2"/>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fr-F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3DF9CDD-6BF0-4352-B248-05298DA193A0}" type="datetime1">
              <a:rPr lang="fr-FR" smtClean="0"/>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1F1D64E-D886-4070-BE65-C94D21F49E92}" type="slidenum">
              <a:rPr lang="fr-FR" smtClean="0"/>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fr-FR"/>
          </a:p>
        </p:txBody>
      </p:sp>
      <p:sp>
        <p:nvSpPr>
          <p:cNvPr id="4" name="Date Placeholder 3"/>
          <p:cNvSpPr>
            <a:spLocks noGrp="1"/>
          </p:cNvSpPr>
          <p:nvPr>
            <p:ph type="dt" sz="half" idx="10"/>
          </p:nvPr>
        </p:nvSpPr>
        <p:spPr/>
        <p:txBody>
          <a:bodyPr/>
          <a:lstStyle/>
          <a:p>
            <a:fld id="{C6CF6A11-2B1B-482D-BFFF-7EF175A404A3}" type="datetime1">
              <a:rPr lang="fr-FR" smtClean="0"/>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1F1D64E-D886-4070-BE65-C94D21F49E92}" type="slidenum">
              <a:rPr lang="fr-FR" smtClean="0"/>
            </a:fld>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panose="020B0503030403020204"/>
              <a:buChar char="◎"/>
              <a:defRPr sz="3000">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lvl="1" indent="-381000">
              <a:spcBef>
                <a:spcPts val="0"/>
              </a:spcBef>
              <a:spcAft>
                <a:spcPts val="0"/>
              </a:spcAft>
              <a:buClr>
                <a:schemeClr val="accent4"/>
              </a:buClr>
              <a:buSzPts val="2400"/>
              <a:buFont typeface="Source Sans Pro" panose="020B0503030403020204"/>
              <a:buChar char="○"/>
              <a:defRPr sz="2400">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lvl="2" indent="-381000">
              <a:spcBef>
                <a:spcPts val="0"/>
              </a:spcBef>
              <a:spcAft>
                <a:spcPts val="0"/>
              </a:spcAft>
              <a:buClr>
                <a:schemeClr val="accent4"/>
              </a:buClr>
              <a:buSzPts val="2400"/>
              <a:buFont typeface="Source Sans Pro" panose="020B0503030403020204"/>
              <a:buChar char="◉"/>
              <a:defRPr sz="2400">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lvl="3"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lvl="4"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lvl="5"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lvl="6"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lvl="7"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lvl="8"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1pPr>
            <a:lvl2pPr lvl="1"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2pPr>
            <a:lvl3pPr lvl="2"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3pPr>
            <a:lvl4pPr lvl="3"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4pPr>
            <a:lvl5pPr lvl="4"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5pPr>
            <a:lvl6pPr lvl="5"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6pPr>
            <a:lvl7pPr lvl="6"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7pPr>
            <a:lvl8pPr lvl="7"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8pPr>
            <a:lvl9pPr lvl="8" algn="r">
              <a:buNone/>
              <a:defRPr sz="1300" b="1">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9pPr>
          </a:lstStyle>
          <a:p>
            <a:pPr marL="0" lvl="0" indent="0" algn="r" rtl="0">
              <a:spcBef>
                <a:spcPts val="0"/>
              </a:spcBef>
              <a:spcAft>
                <a:spcPts val="0"/>
              </a:spcAft>
              <a:buNone/>
            </a:pPr>
            <a:fld id="{00000000-1234-1234-1234-123412341234}" type="slidenum">
              <a:rPr lang="en-GB"/>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3.xml"/><Relationship Id="rId7" Type="http://schemas.microsoft.com/office/2007/relationships/hdphoto" Target="../media/image23.wdp"/><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3.xml"/><Relationship Id="rId7" Type="http://schemas.microsoft.com/office/2007/relationships/hdphoto" Target="../media/image23.wdp"/><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webp"/><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webp"/><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3.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0" Type="http://schemas.openxmlformats.org/officeDocument/2006/relationships/notesSlide" Target="../notesSlides/notesSlide43.xml"/><Relationship Id="rId1"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3.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3.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1" Type="http://schemas.openxmlformats.org/officeDocument/2006/relationships/notesSlide" Target="../notesSlides/notesSlide6.xml"/><Relationship Id="rId10" Type="http://schemas.openxmlformats.org/officeDocument/2006/relationships/slideLayout" Target="../slideLayouts/slideLayout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2" Type="http://schemas.openxmlformats.org/officeDocument/2006/relationships/notesSlide" Target="../notesSlides/notesSlide7.xml"/><Relationship Id="rId11" Type="http://schemas.openxmlformats.org/officeDocument/2006/relationships/slideLayout" Target="../slideLayouts/slideLayout3.xml"/><Relationship Id="rId10" Type="http://schemas.openxmlformats.org/officeDocument/2006/relationships/image" Target="../media/image15.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2" Type="http://schemas.openxmlformats.org/officeDocument/2006/relationships/notesSlide" Target="../notesSlides/notesSlide8.xml"/><Relationship Id="rId11" Type="http://schemas.openxmlformats.org/officeDocument/2006/relationships/slideLayout" Target="../slideLayouts/slideLayout3.xml"/><Relationship Id="rId10" Type="http://schemas.openxmlformats.org/officeDocument/2006/relationships/image" Target="../media/image15.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265531"/>
            <a:ext cx="9144000" cy="1132857"/>
          </a:xfrm>
        </p:spPr>
        <p:txBody>
          <a:bodyPr>
            <a:noAutofit/>
          </a:bodyPr>
          <a:lstStyle/>
          <a:p>
            <a:r>
              <a:rPr lang="fr-FR" sz="2800" dirty="0" err="1">
                <a:latin typeface="+mn-lt"/>
                <a:cs typeface="+mn-lt"/>
              </a:rPr>
              <a:t>Evaluating</a:t>
            </a:r>
            <a:r>
              <a:rPr lang="fr-FR" sz="2800" dirty="0">
                <a:latin typeface="+mn-lt"/>
                <a:cs typeface="+mn-lt"/>
              </a:rPr>
              <a:t> </a:t>
            </a:r>
            <a:r>
              <a:rPr lang="fr-FR" sz="2800" dirty="0" err="1">
                <a:latin typeface="+mn-lt"/>
                <a:cs typeface="+mn-lt"/>
              </a:rPr>
              <a:t>Named</a:t>
            </a:r>
            <a:r>
              <a:rPr lang="fr-FR" sz="2800" dirty="0">
                <a:latin typeface="+mn-lt"/>
                <a:cs typeface="+mn-lt"/>
              </a:rPr>
              <a:t> Data Networking for</a:t>
            </a:r>
            <a:endParaRPr lang="en-US" sz="4800" dirty="0">
              <a:latin typeface="+mn-lt"/>
              <a:cs typeface="+mn-lt"/>
            </a:endParaRPr>
          </a:p>
          <a:p>
            <a:r>
              <a:rPr lang="fr-FR" sz="2800" dirty="0">
                <a:latin typeface="+mn-lt"/>
                <a:cs typeface="+mn-lt"/>
              </a:rPr>
              <a:t>ECRMT Network: A Simulation-</a:t>
            </a:r>
            <a:r>
              <a:rPr lang="fr-FR" sz="2800" dirty="0" err="1">
                <a:latin typeface="+mn-lt"/>
                <a:cs typeface="+mn-lt"/>
              </a:rPr>
              <a:t>Based</a:t>
            </a:r>
            <a:endParaRPr lang="fr-FR" sz="4800" dirty="0">
              <a:latin typeface="+mn-lt"/>
              <a:cs typeface="+mn-lt"/>
            </a:endParaRPr>
          </a:p>
          <a:p>
            <a:r>
              <a:rPr lang="fr-FR" sz="2800" dirty="0" err="1">
                <a:latin typeface="+mn-lt"/>
                <a:cs typeface="+mn-lt"/>
              </a:rPr>
              <a:t>Feasibility</a:t>
            </a:r>
            <a:r>
              <a:rPr lang="fr-FR" sz="2800" dirty="0">
                <a:latin typeface="+mn-lt"/>
                <a:cs typeface="+mn-lt"/>
              </a:rPr>
              <a:t> </a:t>
            </a:r>
            <a:r>
              <a:rPr lang="fr-FR" sz="2800" dirty="0" err="1">
                <a:latin typeface="+mn-lt"/>
                <a:cs typeface="+mn-lt"/>
              </a:rPr>
              <a:t>Study</a:t>
            </a:r>
            <a:endParaRPr lang="fr-FR" sz="2800" dirty="0" err="1">
              <a:latin typeface="+mn-lt"/>
              <a:cs typeface="+mn-lt"/>
            </a:endParaRPr>
          </a:p>
        </p:txBody>
      </p:sp>
      <p:sp>
        <p:nvSpPr>
          <p:cNvPr id="18" name="Title 4"/>
          <p:cNvSpPr txBox="1"/>
          <p:nvPr/>
        </p:nvSpPr>
        <p:spPr>
          <a:xfrm>
            <a:off x="0" y="3388334"/>
            <a:ext cx="2836334" cy="99360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fr-FR" sz="1500"/>
          </a:p>
        </p:txBody>
      </p:sp>
      <p:sp>
        <p:nvSpPr>
          <p:cNvPr id="8" name="TextBox 7"/>
          <p:cNvSpPr txBox="1"/>
          <p:nvPr/>
        </p:nvSpPr>
        <p:spPr>
          <a:xfrm>
            <a:off x="281834" y="3616935"/>
            <a:ext cx="3657600" cy="737235"/>
          </a:xfrm>
          <a:prstGeom prst="rect">
            <a:avLst/>
          </a:prstGeom>
          <a:noFill/>
        </p:spPr>
        <p:txBody>
          <a:bodyPr wrap="square" lIns="91440" tIns="45720" rIns="91440" bIns="45720" rtlCol="0" anchor="t">
            <a:spAutoFit/>
          </a:bodyPr>
          <a:lstStyle/>
          <a:p>
            <a:r>
              <a:rPr lang="fr-FR" sz="1050" err="1">
                <a:latin typeface="+mn-lt"/>
                <a:cs typeface="+mn-lt"/>
              </a:rPr>
              <a:t>Directed</a:t>
            </a:r>
            <a:r>
              <a:rPr lang="fr-FR" sz="1050">
                <a:latin typeface="+mn-lt"/>
                <a:cs typeface="+mn-lt"/>
              </a:rPr>
              <a:t> by </a:t>
            </a:r>
            <a:r>
              <a:rPr lang="fr-FR" sz="1050" b="1">
                <a:latin typeface="+mn-lt"/>
                <a:cs typeface="+mn-lt"/>
              </a:rPr>
              <a:t>:</a:t>
            </a:r>
            <a:endParaRPr lang="en-US">
              <a:latin typeface="+mn-lt"/>
              <a:cs typeface="+mn-lt"/>
            </a:endParaRPr>
          </a:p>
          <a:p>
            <a:endParaRPr lang="fr-FR" sz="1050">
              <a:latin typeface="+mn-lt"/>
              <a:cs typeface="+mn-lt"/>
            </a:endParaRPr>
          </a:p>
          <a:p>
            <a:pPr lvl="1"/>
            <a:r>
              <a:rPr lang="fr-FR" sz="1050">
                <a:latin typeface="+mn-lt"/>
                <a:cs typeface="+mn-lt"/>
              </a:rPr>
              <a:t>E.O.C. BOUACHA Seif  Eddine</a:t>
            </a:r>
            <a:br>
              <a:rPr lang="fr-FR" sz="1050">
                <a:latin typeface="+mn-lt"/>
                <a:cs typeface="+mn-lt"/>
              </a:rPr>
            </a:br>
            <a:r>
              <a:rPr lang="fr-FR" sz="1050">
                <a:latin typeface="+mn-lt"/>
                <a:cs typeface="+mn-lt"/>
              </a:rPr>
              <a:t>E.O.C. CHABANE </a:t>
            </a:r>
            <a:r>
              <a:rPr lang="fr-FR" sz="1050" err="1">
                <a:latin typeface="+mn-lt"/>
                <a:cs typeface="+mn-lt"/>
              </a:rPr>
              <a:t>Bedreddine</a:t>
            </a:r>
            <a:endParaRPr lang="fr-FR" sz="1050" err="1">
              <a:latin typeface="+mn-lt"/>
              <a:cs typeface="+mn-lt"/>
            </a:endParaRPr>
          </a:p>
        </p:txBody>
      </p:sp>
      <p:sp>
        <p:nvSpPr>
          <p:cNvPr id="19" name="TextBox 18"/>
          <p:cNvSpPr txBox="1"/>
          <p:nvPr/>
        </p:nvSpPr>
        <p:spPr>
          <a:xfrm>
            <a:off x="6857743" y="3638501"/>
            <a:ext cx="2836334" cy="1223412"/>
          </a:xfrm>
          <a:prstGeom prst="rect">
            <a:avLst/>
          </a:prstGeom>
          <a:noFill/>
        </p:spPr>
        <p:txBody>
          <a:bodyPr wrap="square" lIns="91440" tIns="45720" rIns="91440" bIns="45720" rtlCol="0" anchor="t">
            <a:spAutoFit/>
          </a:bodyPr>
          <a:lstStyle/>
          <a:p>
            <a:r>
              <a:rPr lang="fr-FR" sz="1050" err="1"/>
              <a:t>Supervisors</a:t>
            </a:r>
            <a:r>
              <a:rPr lang="fr-FR" sz="1050"/>
              <a:t> </a:t>
            </a:r>
            <a:r>
              <a:rPr lang="fr-FR" sz="1050" b="1">
                <a:latin typeface="Candara" panose="020E0502030303020204"/>
              </a:rPr>
              <a:t>:</a:t>
            </a:r>
            <a:endParaRPr lang="en-US"/>
          </a:p>
          <a:p>
            <a:pPr algn="r"/>
            <a:endParaRPr lang="fr-FR" sz="1050">
              <a:latin typeface="Candara" panose="020E0502030303020204" pitchFamily="34" charset="0"/>
            </a:endParaRPr>
          </a:p>
          <a:p>
            <a:pPr lvl="1"/>
            <a:r>
              <a:rPr lang="fr-FR" sz="1050"/>
              <a:t>Cpt BOUTMEDJET Yassine</a:t>
            </a:r>
            <a:endParaRPr lang="fr-FR"/>
          </a:p>
          <a:p>
            <a:pPr lvl="1"/>
            <a:r>
              <a:rPr lang="fr-FR" sz="1050"/>
              <a:t>Cpt FERID Djamel Eddine</a:t>
            </a:r>
            <a:endParaRPr lang="fr-FR"/>
          </a:p>
          <a:p>
            <a:pPr lvl="1"/>
            <a:endParaRPr lang="fr-FR" sz="1050"/>
          </a:p>
          <a:p>
            <a:pPr lvl="1"/>
            <a:r>
              <a:rPr lang="fr-FR" sz="1050"/>
              <a:t> </a:t>
            </a:r>
            <a:br>
              <a:rPr lang="fr-FR" sz="1050"/>
            </a:br>
            <a:endParaRPr lang="fr-FR" sz="1050">
              <a:latin typeface="Candara" panose="020E0502030303020204" pitchFamily="34" charset="0"/>
            </a:endParaRPr>
          </a:p>
        </p:txBody>
      </p:sp>
      <p:sp>
        <p:nvSpPr>
          <p:cNvPr id="24" name="TextBox 23"/>
          <p:cNvSpPr txBox="1"/>
          <p:nvPr/>
        </p:nvSpPr>
        <p:spPr>
          <a:xfrm>
            <a:off x="3200401" y="4866501"/>
            <a:ext cx="2535767" cy="253916"/>
          </a:xfrm>
          <a:prstGeom prst="rect">
            <a:avLst/>
          </a:prstGeom>
          <a:noFill/>
        </p:spPr>
        <p:txBody>
          <a:bodyPr wrap="square" lIns="91440" tIns="45720" rIns="91440" bIns="45720" rtlCol="0" anchor="t">
            <a:spAutoFit/>
          </a:bodyPr>
          <a:lstStyle/>
          <a:p>
            <a:pPr algn="ctr"/>
            <a:r>
              <a:rPr lang="fr-FR" sz="1050"/>
              <a:t>Academic </a:t>
            </a:r>
            <a:r>
              <a:rPr lang="fr-FR" sz="1050" err="1"/>
              <a:t>Year</a:t>
            </a:r>
            <a:r>
              <a:rPr lang="fr-FR" sz="1050"/>
              <a:t> </a:t>
            </a:r>
            <a:r>
              <a:rPr lang="fr-FR" sz="1050">
                <a:latin typeface="Candara" panose="020E0502030303020204"/>
              </a:rPr>
              <a:t>: 2024-2025</a:t>
            </a:r>
            <a:endParaRPr lang="fr-FR" sz="1050">
              <a:latin typeface="Candara" panose="020E0502030303020204" pitchFamily="34" charset="0"/>
            </a:endParaRPr>
          </a:p>
        </p:txBody>
      </p:sp>
      <p:sp>
        <p:nvSpPr>
          <p:cNvPr id="25" name="Title 4"/>
          <p:cNvSpPr txBox="1"/>
          <p:nvPr/>
        </p:nvSpPr>
        <p:spPr>
          <a:xfrm>
            <a:off x="0" y="0"/>
            <a:ext cx="9144000" cy="99360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700">
                <a:ea typeface="+mj-lt"/>
                <a:cs typeface="+mj-lt"/>
              </a:rPr>
              <a:t>Ministry of National </a:t>
            </a:r>
            <a:r>
              <a:rPr lang="fr-FR" sz="2700" err="1">
                <a:ea typeface="+mj-lt"/>
                <a:cs typeface="+mj-lt"/>
              </a:rPr>
              <a:t>Defense</a:t>
            </a:r>
            <a:endParaRPr lang="en-US" err="1"/>
          </a:p>
          <a:p>
            <a:r>
              <a:rPr lang="fr-FR" sz="2700">
                <a:latin typeface="Candara" panose="020E0502030303020204" pitchFamily="34" charset="0"/>
              </a:rPr>
              <a:t>École Militaire Polytechnique</a:t>
            </a:r>
            <a:endParaRPr lang="fr-FR" sz="2700">
              <a:latin typeface="Candara" panose="020E0502030303020204" pitchFamily="34" charset="0"/>
            </a:endParaRPr>
          </a:p>
        </p:txBody>
      </p:sp>
      <p:pic>
        <p:nvPicPr>
          <p:cNvPr id="13" name="Imag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954" y="0"/>
            <a:ext cx="839337" cy="1054510"/>
          </a:xfrm>
          <a:prstGeom prst="rect">
            <a:avLst/>
          </a:prstGeom>
        </p:spPr>
      </p:pic>
      <p:cxnSp>
        <p:nvCxnSpPr>
          <p:cNvPr id="17" name="Connecteur droit 16"/>
          <p:cNvCxnSpPr/>
          <p:nvPr/>
        </p:nvCxnSpPr>
        <p:spPr>
          <a:xfrm flipH="1">
            <a:off x="1197000" y="2014847"/>
            <a:ext cx="675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Connecteur droit 21"/>
          <p:cNvCxnSpPr/>
          <p:nvPr/>
        </p:nvCxnSpPr>
        <p:spPr>
          <a:xfrm flipH="1">
            <a:off x="1197000" y="3424594"/>
            <a:ext cx="6750000"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7"/>
          <p:cNvSpPr txBox="1"/>
          <p:nvPr/>
        </p:nvSpPr>
        <p:spPr>
          <a:xfrm>
            <a:off x="1197000" y="1420739"/>
            <a:ext cx="6750000" cy="415498"/>
          </a:xfrm>
          <a:prstGeom prst="rect">
            <a:avLst/>
          </a:prstGeom>
          <a:noFill/>
        </p:spPr>
        <p:txBody>
          <a:bodyPr wrap="square" lIns="91440" tIns="45720" rIns="91440" bIns="45720" rtlCol="0" anchor="t">
            <a:spAutoFit/>
          </a:bodyPr>
          <a:lstStyle/>
          <a:p>
            <a:pPr algn="ctr"/>
            <a:r>
              <a:rPr lang="fr-FR" sz="1050" b="1"/>
              <a:t>Major </a:t>
            </a:r>
            <a:r>
              <a:rPr lang="fr-FR" sz="1050"/>
              <a:t>: Computer engineering</a:t>
            </a:r>
            <a:endParaRPr lang="en-US"/>
          </a:p>
          <a:p>
            <a:pPr algn="ctr"/>
            <a:r>
              <a:rPr lang="fr-FR" sz="1050" b="1" err="1"/>
              <a:t>Specialization</a:t>
            </a:r>
            <a:r>
              <a:rPr lang="fr-FR" sz="1050" b="1"/>
              <a:t> </a:t>
            </a:r>
            <a:r>
              <a:rPr lang="fr-FR" sz="1050"/>
              <a:t>: Networks and </a:t>
            </a:r>
            <a:r>
              <a:rPr lang="fr-FR" sz="1050" err="1"/>
              <a:t>distributed</a:t>
            </a:r>
            <a:r>
              <a:rPr lang="fr-FR" sz="1050"/>
              <a:t> </a:t>
            </a:r>
            <a:r>
              <a:rPr lang="fr-FR" sz="1050" err="1"/>
              <a:t>systems</a:t>
            </a:r>
            <a:endParaRPr lang="fr-FR" err="1"/>
          </a:p>
        </p:txBody>
      </p:sp>
      <p:pic>
        <p:nvPicPr>
          <p:cNvPr id="2" name="Image 12" descr="ANP.png"/>
          <p:cNvPicPr>
            <a:picLocks noChangeAspect="1"/>
          </p:cNvPicPr>
          <p:nvPr/>
        </p:nvPicPr>
        <p:blipFill>
          <a:blip r:embed="rId2" cstate="print"/>
          <a:stretch>
            <a:fillRect/>
          </a:stretch>
        </p:blipFill>
        <p:spPr>
          <a:xfrm>
            <a:off x="8205708" y="87145"/>
            <a:ext cx="839338" cy="9195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80835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fr-FR" sz="2700" err="1">
                <a:latin typeface="Candara" panose="020E0502030303020204"/>
                <a:sym typeface="+mn-ea"/>
              </a:rPr>
              <a:t>Hierarchical</a:t>
            </a:r>
            <a:r>
              <a:rPr lang="fr-FR" sz="2700">
                <a:latin typeface="Candara" panose="020E0502030303020204"/>
                <a:sym typeface="+mn-ea"/>
              </a:rPr>
              <a:t> Network Design</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pic>
        <p:nvPicPr>
          <p:cNvPr id="14" name="Picture 13" descr="A screen shot of a computer&#10;&#10;Description automatically generated"/>
          <p:cNvPicPr>
            <a:picLocks noChangeAspect="1"/>
          </p:cNvPicPr>
          <p:nvPr/>
        </p:nvPicPr>
        <p:blipFill>
          <a:blip r:embed="rId1"/>
          <a:stretch>
            <a:fillRect/>
          </a:stretch>
        </p:blipFill>
        <p:spPr>
          <a:xfrm>
            <a:off x="-10286865" y="4654210"/>
            <a:ext cx="4258425" cy="3086100"/>
          </a:xfrm>
          <a:prstGeom prst="rect">
            <a:avLst/>
          </a:prstGeom>
        </p:spPr>
      </p:pic>
      <p:grpSp>
        <p:nvGrpSpPr>
          <p:cNvPr id="6" name="Group 5"/>
          <p:cNvGrpSpPr/>
          <p:nvPr/>
        </p:nvGrpSpPr>
        <p:grpSpPr>
          <a:xfrm>
            <a:off x="-2825750" y="5642610"/>
            <a:ext cx="4087495" cy="1189355"/>
            <a:chOff x="7031" y="2687"/>
            <a:chExt cx="6437" cy="2114"/>
          </a:xfrm>
        </p:grpSpPr>
        <p:sp>
          <p:nvSpPr>
            <p:cNvPr id="4" name="Right Arrow Callout 3"/>
            <p:cNvSpPr/>
            <p:nvPr/>
          </p:nvSpPr>
          <p:spPr>
            <a:xfrm rot="10800000">
              <a:off x="7031" y="2687"/>
              <a:ext cx="6437" cy="2114"/>
            </a:xfrm>
            <a:prstGeom prst="rightArrowCallou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Text Box 4"/>
            <p:cNvSpPr txBox="1"/>
            <p:nvPr/>
          </p:nvSpPr>
          <p:spPr>
            <a:xfrm>
              <a:off x="9547" y="2831"/>
              <a:ext cx="3851" cy="1694"/>
            </a:xfrm>
            <a:prstGeom prst="rect">
              <a:avLst/>
            </a:prstGeom>
            <a:noFill/>
          </p:spPr>
          <p:txBody>
            <a:bodyPr wrap="square" rtlCol="0">
              <a:spAutoFit/>
            </a:bodyPr>
            <a:lstStyle/>
            <a:p>
              <a:pPr algn="ctr"/>
              <a:r>
                <a:rPr lang="en-US" altLang="en-US"/>
                <a:t>This layer is responsible for establishing the connection between the sender and the receiver device</a:t>
              </a:r>
              <a:r>
                <a:rPr lang="fr-FR" altLang="en-US"/>
                <a:t>.</a:t>
              </a:r>
              <a:r>
                <a:rPr lang="en-US" altLang="en-US"/>
                <a:t> </a:t>
              </a:r>
              <a:endParaRPr lang="en-US" altLang="en-US"/>
            </a:p>
          </p:txBody>
        </p:sp>
      </p:grpSp>
      <p:grpSp>
        <p:nvGrpSpPr>
          <p:cNvPr id="9" name="Group 8"/>
          <p:cNvGrpSpPr/>
          <p:nvPr/>
        </p:nvGrpSpPr>
        <p:grpSpPr>
          <a:xfrm>
            <a:off x="4464685" y="6110605"/>
            <a:ext cx="4087495" cy="1474499"/>
            <a:chOff x="7031" y="2687"/>
            <a:chExt cx="6437" cy="2331"/>
          </a:xfrm>
        </p:grpSpPr>
        <p:sp>
          <p:nvSpPr>
            <p:cNvPr id="10" name="Right Arrow Callout 9"/>
            <p:cNvSpPr/>
            <p:nvPr/>
          </p:nvSpPr>
          <p:spPr>
            <a:xfrm rot="10800000">
              <a:off x="7031" y="2687"/>
              <a:ext cx="6437" cy="2114"/>
            </a:xfrm>
            <a:prstGeom prst="rightArrowCallou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Text Box 10"/>
            <p:cNvSpPr txBox="1"/>
            <p:nvPr/>
          </p:nvSpPr>
          <p:spPr>
            <a:xfrm>
              <a:off x="9547" y="2831"/>
              <a:ext cx="3851" cy="2187"/>
            </a:xfrm>
            <a:prstGeom prst="rect">
              <a:avLst/>
            </a:prstGeom>
            <a:noFill/>
          </p:spPr>
          <p:txBody>
            <a:bodyPr wrap="square" rtlCol="0">
              <a:spAutoFit/>
            </a:bodyPr>
            <a:lstStyle/>
            <a:p>
              <a:pPr algn="ctr"/>
              <a:r>
                <a:rPr lang="en-US" altLang="en-US"/>
                <a:t>Deals with addressing and routing data packets to ensure they reach the correct destination across networks.</a:t>
              </a:r>
              <a:endParaRPr lang="en-US" altLang="en-US"/>
            </a:p>
            <a:p>
              <a:pPr algn="ctr"/>
              <a:endParaRPr lang="en-US" altLang="en-US"/>
            </a:p>
          </p:txBody>
        </p:sp>
      </p:grpSp>
      <p:grpSp>
        <p:nvGrpSpPr>
          <p:cNvPr id="7" name="Group 6"/>
          <p:cNvGrpSpPr/>
          <p:nvPr/>
        </p:nvGrpSpPr>
        <p:grpSpPr>
          <a:xfrm>
            <a:off x="4605655" y="5603875"/>
            <a:ext cx="4087495" cy="1543950"/>
            <a:chOff x="7031" y="2687"/>
            <a:chExt cx="6437" cy="2114"/>
          </a:xfrm>
        </p:grpSpPr>
        <p:sp>
          <p:nvSpPr>
            <p:cNvPr id="8" name="Right Arrow Callout 7"/>
            <p:cNvSpPr/>
            <p:nvPr/>
          </p:nvSpPr>
          <p:spPr>
            <a:xfrm rot="10800000">
              <a:off x="7031" y="2687"/>
              <a:ext cx="6437" cy="2114"/>
            </a:xfrm>
            <a:prstGeom prst="rightArrowCallou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9547" y="2831"/>
              <a:ext cx="3851" cy="1305"/>
            </a:xfrm>
            <a:prstGeom prst="rect">
              <a:avLst/>
            </a:prstGeom>
            <a:noFill/>
          </p:spPr>
          <p:txBody>
            <a:bodyPr wrap="square" rtlCol="0">
              <a:spAutoFit/>
            </a:bodyPr>
            <a:lstStyle/>
            <a:p>
              <a:pPr algn="ctr"/>
              <a:r>
                <a:rPr lang="en-US" altLang="en-US"/>
                <a:t>This layer is responsible for maintaining the task of sending and receiving data in raw bits</a:t>
              </a:r>
              <a:endParaRPr lang="en-US" altLang="en-US"/>
            </a:p>
          </p:txBody>
        </p:sp>
      </p:grpSp>
      <p:grpSp>
        <p:nvGrpSpPr>
          <p:cNvPr id="13" name="Group 12"/>
          <p:cNvGrpSpPr/>
          <p:nvPr/>
        </p:nvGrpSpPr>
        <p:grpSpPr>
          <a:xfrm>
            <a:off x="-6028690" y="1404620"/>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2"/>
          <a:stretch>
            <a:fillRect/>
          </a:stretch>
        </p:blipFill>
        <p:spPr>
          <a:xfrm>
            <a:off x="4980305" y="5642610"/>
            <a:ext cx="3856990" cy="2381885"/>
          </a:xfrm>
          <a:prstGeom prst="rect">
            <a:avLst/>
          </a:prstGeom>
        </p:spPr>
      </p:pic>
      <p:pic>
        <p:nvPicPr>
          <p:cNvPr id="17" name="Picture 16" descr="Untitled Diagram.drawio"/>
          <p:cNvPicPr>
            <a:picLocks noChangeAspect="1"/>
          </p:cNvPicPr>
          <p:nvPr/>
        </p:nvPicPr>
        <p:blipFill>
          <a:blip r:embed="rId3"/>
          <a:stretch>
            <a:fillRect/>
          </a:stretch>
        </p:blipFill>
        <p:spPr>
          <a:xfrm>
            <a:off x="8990965" y="5830570"/>
            <a:ext cx="1836420" cy="10013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87947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fr-FR" sz="2700" err="1">
                <a:latin typeface="Candara" panose="020E0502030303020204"/>
                <a:sym typeface="+mn-ea"/>
              </a:rPr>
              <a:t>Hierarchical</a:t>
            </a:r>
            <a:r>
              <a:rPr lang="fr-FR" sz="2700">
                <a:latin typeface="Candara" panose="020E0502030303020204"/>
                <a:sym typeface="+mn-ea"/>
              </a:rPr>
              <a:t> Network Design</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398780" y="1404620"/>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4658360" y="1494790"/>
            <a:ext cx="3856990" cy="2381885"/>
          </a:xfrm>
          <a:prstGeom prst="rect">
            <a:avLst/>
          </a:prstGeom>
        </p:spPr>
      </p:pic>
      <p:pic>
        <p:nvPicPr>
          <p:cNvPr id="17" name="Picture 16" descr="Untitled Diagram.drawio"/>
          <p:cNvPicPr>
            <a:picLocks noChangeAspect="1"/>
          </p:cNvPicPr>
          <p:nvPr/>
        </p:nvPicPr>
        <p:blipFill>
          <a:blip r:embed="rId2"/>
          <a:stretch>
            <a:fillRect/>
          </a:stretch>
        </p:blipFill>
        <p:spPr>
          <a:xfrm>
            <a:off x="7776210" y="466090"/>
            <a:ext cx="1200150" cy="654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94395" y="4760595"/>
            <a:ext cx="78486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fr-FR" sz="2700" err="1">
                <a:latin typeface="Candara" panose="020E0502030303020204"/>
                <a:sym typeface="+mn-ea"/>
              </a:rPr>
              <a:t>Hierarchical</a:t>
            </a:r>
            <a:r>
              <a:rPr lang="fr-FR" sz="2700">
                <a:latin typeface="Candara" panose="020E0502030303020204"/>
                <a:sym typeface="+mn-ea"/>
              </a:rPr>
              <a:t> Network Design</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7836535"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a:off x="1165225" y="1068705"/>
            <a:ext cx="6348095" cy="3482975"/>
          </a:xfrm>
          <a:prstGeom prst="rect">
            <a:avLst/>
          </a:prstGeom>
        </p:spPr>
      </p:pic>
      <p:sp>
        <p:nvSpPr>
          <p:cNvPr id="5" name="Rounded Rectangle 4"/>
          <p:cNvSpPr/>
          <p:nvPr/>
        </p:nvSpPr>
        <p:spPr>
          <a:xfrm>
            <a:off x="-6391275" y="1646555"/>
            <a:ext cx="5349240" cy="115824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pic>
        <p:nvPicPr>
          <p:cNvPr id="2056"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5350" y="1296670"/>
            <a:ext cx="1327785" cy="1327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80137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700">
                <a:latin typeface="Candara" panose="020E0502030303020204"/>
                <a:sym typeface="+mn-ea"/>
              </a:rPr>
              <a:t>key challenges of TCP/IP </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11249660"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flipH="1">
            <a:off x="10439400" y="1820545"/>
            <a:ext cx="2739390" cy="1503045"/>
          </a:xfrm>
          <a:prstGeom prst="rect">
            <a:avLst/>
          </a:prstGeom>
        </p:spPr>
      </p:pic>
      <p:pic>
        <p:nvPicPr>
          <p:cNvPr id="2056"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1155065"/>
            <a:ext cx="981710" cy="98171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6934200" y="2813050"/>
            <a:ext cx="5349240" cy="924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sp>
        <p:nvSpPr>
          <p:cNvPr id="6" name="Rounded Rectangle 5"/>
          <p:cNvSpPr/>
          <p:nvPr/>
        </p:nvSpPr>
        <p:spPr>
          <a:xfrm>
            <a:off x="304165" y="1293495"/>
            <a:ext cx="5349240" cy="70485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07400" y="4760595"/>
            <a:ext cx="73660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700">
                <a:latin typeface="Candara" panose="020E0502030303020204"/>
                <a:sym typeface="+mn-ea"/>
              </a:rPr>
              <a:t>key challenges of TCP/IP </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11249660"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flipH="1">
            <a:off x="10439400" y="1820545"/>
            <a:ext cx="2739390" cy="1503045"/>
          </a:xfrm>
          <a:prstGeom prst="rect">
            <a:avLst/>
          </a:prstGeom>
        </p:spPr>
      </p:pic>
      <p:sp>
        <p:nvSpPr>
          <p:cNvPr id="4" name="Rounded Rectangle 3"/>
          <p:cNvSpPr/>
          <p:nvPr/>
        </p:nvSpPr>
        <p:spPr>
          <a:xfrm>
            <a:off x="-6588125" y="2813050"/>
            <a:ext cx="5349240" cy="924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Scalability</a:t>
            </a:r>
            <a:endParaRPr lang="en-US" altLang="en-US" sz="2400">
              <a:solidFill>
                <a:schemeClr val="tx1"/>
              </a:solidFill>
            </a:endParaRPr>
          </a:p>
        </p:txBody>
      </p:sp>
      <p:sp>
        <p:nvSpPr>
          <p:cNvPr id="6" name="Rounded Rectangle 5"/>
          <p:cNvSpPr/>
          <p:nvPr/>
        </p:nvSpPr>
        <p:spPr>
          <a:xfrm>
            <a:off x="304165" y="1293495"/>
            <a:ext cx="5349240" cy="70485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pic>
        <p:nvPicPr>
          <p:cNvPr id="7"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1155065"/>
            <a:ext cx="981710" cy="9817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emium Vector | Flexibility scalability line icon Outline vecto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18275" y="6154420"/>
            <a:ext cx="1096645" cy="1096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39785" y="4760595"/>
            <a:ext cx="70421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700">
                <a:latin typeface="Candara" panose="020E0502030303020204"/>
                <a:sym typeface="+mn-ea"/>
              </a:rPr>
              <a:t>key challenges of TCP/IP </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11249660"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flipH="1">
            <a:off x="10439400" y="1820545"/>
            <a:ext cx="2739390" cy="1503045"/>
          </a:xfrm>
          <a:prstGeom prst="rect">
            <a:avLst/>
          </a:prstGeom>
        </p:spPr>
      </p:pic>
      <p:sp>
        <p:nvSpPr>
          <p:cNvPr id="5" name="Rounded Rectangle 4"/>
          <p:cNvSpPr/>
          <p:nvPr/>
        </p:nvSpPr>
        <p:spPr>
          <a:xfrm>
            <a:off x="304165" y="1293495"/>
            <a:ext cx="5349240" cy="70485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sp>
        <p:nvSpPr>
          <p:cNvPr id="4" name="Rounded Rectangle 3"/>
          <p:cNvSpPr/>
          <p:nvPr/>
        </p:nvSpPr>
        <p:spPr>
          <a:xfrm>
            <a:off x="304165" y="226504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Scalability</a:t>
            </a:r>
            <a:endParaRPr lang="en-US" altLang="en-US" sz="2400">
              <a:solidFill>
                <a:schemeClr val="tx1"/>
              </a:solidFill>
            </a:endParaRPr>
          </a:p>
        </p:txBody>
      </p:sp>
      <p:pic>
        <p:nvPicPr>
          <p:cNvPr id="6"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1155065"/>
            <a:ext cx="981710" cy="9817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emium Vector | Flexibility scalability line icon Outline vecto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41415" y="1998345"/>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5694680" y="3323590"/>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Security</a:t>
            </a:r>
            <a:endParaRPr lang="en-US" altLang="en-US" sz="2400">
              <a:solidFill>
                <a:schemeClr val="tx1"/>
              </a:solidFill>
            </a:endParaRPr>
          </a:p>
        </p:txBody>
      </p:sp>
      <p:pic>
        <p:nvPicPr>
          <p:cNvPr id="2060" name="Picture 12" descr="Security - Free security icons"/>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59210" y="3994785"/>
            <a:ext cx="908685" cy="908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383270" y="4760595"/>
            <a:ext cx="76073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700">
                <a:latin typeface="Candara" panose="020E0502030303020204"/>
                <a:sym typeface="+mn-ea"/>
              </a:rPr>
              <a:t>key challenges of TCP/IP </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11249660"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flipH="1">
            <a:off x="10439400" y="1820545"/>
            <a:ext cx="2739390" cy="1503045"/>
          </a:xfrm>
          <a:prstGeom prst="rect">
            <a:avLst/>
          </a:prstGeom>
        </p:spPr>
      </p:pic>
      <p:sp>
        <p:nvSpPr>
          <p:cNvPr id="5" name="Rounded Rectangle 4"/>
          <p:cNvSpPr/>
          <p:nvPr/>
        </p:nvSpPr>
        <p:spPr>
          <a:xfrm>
            <a:off x="304165" y="1293495"/>
            <a:ext cx="5349240" cy="70485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sp>
        <p:nvSpPr>
          <p:cNvPr id="4" name="Rounded Rectangle 3"/>
          <p:cNvSpPr/>
          <p:nvPr/>
        </p:nvSpPr>
        <p:spPr>
          <a:xfrm>
            <a:off x="304165" y="226504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Scalability</a:t>
            </a:r>
            <a:endParaRPr lang="en-US" altLang="en-US" sz="2400">
              <a:solidFill>
                <a:schemeClr val="tx1"/>
              </a:solidFill>
            </a:endParaRPr>
          </a:p>
        </p:txBody>
      </p:sp>
      <p:pic>
        <p:nvPicPr>
          <p:cNvPr id="6"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1155065"/>
            <a:ext cx="981710" cy="9817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emium Vector | Flexibility scalability line icon Outline vecto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41415" y="1998345"/>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04165" y="320230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Security</a:t>
            </a:r>
            <a:endParaRPr lang="en-US" altLang="en-US" sz="2400">
              <a:solidFill>
                <a:schemeClr val="tx1"/>
              </a:solidFill>
            </a:endParaRPr>
          </a:p>
        </p:txBody>
      </p:sp>
      <p:pic>
        <p:nvPicPr>
          <p:cNvPr id="8" name="Picture 12" descr="Security - Free security icons"/>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3094990"/>
            <a:ext cx="908685" cy="908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Mobility Generic Gradient icon | Freepik"/>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79000"/>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70955" y="5689600"/>
            <a:ext cx="967105" cy="967105"/>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8331200" y="413956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Mobility </a:t>
            </a:r>
            <a:endParaRPr lang="en-US" altLang="en-US" sz="240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76073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6" name="Title 1"/>
          <p:cNvSpPr>
            <a:spLocks noGrp="1"/>
          </p:cNvSpPr>
          <p:nvPr>
            <p:ph type="title"/>
          </p:nvPr>
        </p:nvSpPr>
        <p:spPr>
          <a:xfrm>
            <a:off x="628650" y="154299"/>
            <a:ext cx="7886700" cy="783000"/>
          </a:xfrm>
        </p:spPr>
        <p:txBody>
          <a:bodyPr>
            <a:normAutofit fontScale="90000"/>
          </a:bodyPr>
          <a:lstStyle/>
          <a:p>
            <a:br>
              <a:rPr lang="en-US" sz="2700">
                <a:latin typeface="Candara" panose="020E0502030303020204"/>
              </a:rPr>
            </a:br>
            <a:r>
              <a:rPr lang="en-US" altLang="en-US" sz="30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700">
                <a:latin typeface="Candara" panose="020E0502030303020204"/>
                <a:sym typeface="+mn-ea"/>
              </a:rPr>
              <a:t>key challenges of TCP/IP </a:t>
            </a:r>
            <a:endParaRPr lang="fr-FR" sz="2200">
              <a:solidFill>
                <a:srgbClr val="000000"/>
              </a:solidFill>
              <a:latin typeface="Candara" panose="020E0502030303020204"/>
            </a:endParaRPr>
          </a:p>
        </p:txBody>
      </p:sp>
      <p:sp>
        <p:nvSpPr>
          <p:cNvPr id="3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3" name="Group 12"/>
          <p:cNvGrpSpPr/>
          <p:nvPr/>
        </p:nvGrpSpPr>
        <p:grpSpPr>
          <a:xfrm>
            <a:off x="-9582785" y="-1346835"/>
            <a:ext cx="3978910" cy="2642870"/>
            <a:chOff x="373" y="2211"/>
            <a:chExt cx="6266" cy="4162"/>
          </a:xfrm>
        </p:grpSpPr>
        <p:sp>
          <p:nvSpPr>
            <p:cNvPr id="44" name="Rectangle: Rounded Corners 43"/>
            <p:cNvSpPr/>
            <p:nvPr/>
          </p:nvSpPr>
          <p:spPr>
            <a:xfrm>
              <a:off x="373" y="2211"/>
              <a:ext cx="6266" cy="41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cs typeface="Arial" panose="020B0604020202020204"/>
              </a:endParaRPr>
            </a:p>
          </p:txBody>
        </p:sp>
        <p:sp>
          <p:nvSpPr>
            <p:cNvPr id="46" name="TextBox 45"/>
            <p:cNvSpPr txBox="1"/>
            <p:nvPr/>
          </p:nvSpPr>
          <p:spPr>
            <a:xfrm>
              <a:off x="793" y="2353"/>
              <a:ext cx="5703" cy="4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Char char="•"/>
              </a:pPr>
              <a:r>
                <a:rPr lang="en-US" sz="1600"/>
                <a:t>Early networks were deployed in a flat topology, hubs and switches were added as more devices needed to be connected. </a:t>
              </a:r>
              <a:endParaRPr lang="en-US" sz="1600"/>
            </a:p>
            <a:p>
              <a:pPr marL="285750" indent="-285750">
                <a:buChar char="•"/>
              </a:pPr>
              <a:endParaRPr lang="en-US" sz="1600"/>
            </a:p>
            <a:p>
              <a:pPr marL="285750" indent="-285750">
                <a:buChar char="•"/>
              </a:pPr>
              <a:endParaRPr lang="en-US" sz="1600"/>
            </a:p>
            <a:p>
              <a:pPr marL="285750" indent="-285750">
                <a:buChar char="•"/>
              </a:pPr>
              <a:r>
                <a:rPr lang="en-US" sz="1600">
                  <a:sym typeface="+mn-ea"/>
                </a:rPr>
                <a:t>A flat network design provided little opportunity to control broadcasts or to filter undesirable traffic.</a:t>
              </a:r>
              <a:endParaRPr lang="en-US" sz="1600"/>
            </a:p>
            <a:p>
              <a:pPr marL="285750" indent="-285750">
                <a:buChar char="•"/>
              </a:pPr>
              <a:endParaRPr lang="en-US" sz="1600"/>
            </a:p>
          </p:txBody>
        </p:sp>
      </p:grpSp>
      <p:pic>
        <p:nvPicPr>
          <p:cNvPr id="15" name="Picture 14" descr="Untitled Diagram"/>
          <p:cNvPicPr>
            <a:picLocks noChangeAspect="1"/>
          </p:cNvPicPr>
          <p:nvPr/>
        </p:nvPicPr>
        <p:blipFill>
          <a:blip r:embed="rId1"/>
          <a:stretch>
            <a:fillRect/>
          </a:stretch>
        </p:blipFill>
        <p:spPr>
          <a:xfrm>
            <a:off x="11249660" y="605790"/>
            <a:ext cx="1118235" cy="690880"/>
          </a:xfrm>
          <a:prstGeom prst="rect">
            <a:avLst/>
          </a:prstGeom>
        </p:spPr>
      </p:pic>
      <p:pic>
        <p:nvPicPr>
          <p:cNvPr id="17" name="Picture 16" descr="Untitled Diagram.drawio"/>
          <p:cNvPicPr>
            <a:picLocks noChangeAspect="1"/>
          </p:cNvPicPr>
          <p:nvPr/>
        </p:nvPicPr>
        <p:blipFill>
          <a:blip r:embed="rId2"/>
          <a:stretch>
            <a:fillRect/>
          </a:stretch>
        </p:blipFill>
        <p:spPr>
          <a:xfrm flipH="1">
            <a:off x="10439400" y="1820545"/>
            <a:ext cx="2739390" cy="1503045"/>
          </a:xfrm>
          <a:prstGeom prst="rect">
            <a:avLst/>
          </a:prstGeom>
        </p:spPr>
      </p:pic>
      <p:sp>
        <p:nvSpPr>
          <p:cNvPr id="5" name="Rounded Rectangle 4"/>
          <p:cNvSpPr/>
          <p:nvPr/>
        </p:nvSpPr>
        <p:spPr>
          <a:xfrm>
            <a:off x="304165" y="1293495"/>
            <a:ext cx="5349240" cy="70485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Location-Based Communication</a:t>
            </a:r>
            <a:endParaRPr lang="en-US" altLang="en-US" sz="2400">
              <a:solidFill>
                <a:schemeClr val="tx1"/>
              </a:solidFill>
            </a:endParaRPr>
          </a:p>
        </p:txBody>
      </p:sp>
      <p:sp>
        <p:nvSpPr>
          <p:cNvPr id="4" name="Rounded Rectangle 3"/>
          <p:cNvSpPr/>
          <p:nvPr/>
        </p:nvSpPr>
        <p:spPr>
          <a:xfrm>
            <a:off x="304165" y="226504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Scalability</a:t>
            </a:r>
            <a:endParaRPr lang="en-US" altLang="en-US" sz="2400">
              <a:solidFill>
                <a:schemeClr val="tx1"/>
              </a:solidFill>
            </a:endParaRPr>
          </a:p>
        </p:txBody>
      </p:sp>
      <p:pic>
        <p:nvPicPr>
          <p:cNvPr id="6" name="Picture 8" descr="server location Icon - Free PNG &amp; SVG 1653050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1155065"/>
            <a:ext cx="981710" cy="9817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emium Vector | Flexibility scalability line icon Outline vecto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41415" y="1998345"/>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04165" y="320230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Security</a:t>
            </a:r>
            <a:endParaRPr lang="en-US" altLang="en-US" sz="2400">
              <a:solidFill>
                <a:schemeClr val="tx1"/>
              </a:solidFill>
            </a:endParaRPr>
          </a:p>
        </p:txBody>
      </p:sp>
      <p:pic>
        <p:nvPicPr>
          <p:cNvPr id="8" name="Picture 12" descr="Security - Free security icons"/>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6350" y="3094990"/>
            <a:ext cx="908685" cy="90868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04165" y="4139565"/>
            <a:ext cx="5349240" cy="670560"/>
          </a:xfrm>
          <a:prstGeom prst="roundRect">
            <a:avLst/>
          </a:prstGeom>
          <a:solidFill>
            <a:schemeClr val="bg1"/>
          </a:solidFill>
          <a:ln>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a:solidFill>
                  <a:schemeClr val="tx1"/>
                </a:solidFill>
              </a:rPr>
              <a:t>Mobility </a:t>
            </a:r>
            <a:endParaRPr lang="en-US" altLang="en-US" sz="2400">
              <a:solidFill>
                <a:schemeClr val="tx1"/>
              </a:solidFill>
            </a:endParaRPr>
          </a:p>
        </p:txBody>
      </p:sp>
      <p:pic>
        <p:nvPicPr>
          <p:cNvPr id="2062" name="Picture 14" descr="Mobility Generic Gradient icon | Freepik"/>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79000"/>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97930" y="4156075"/>
            <a:ext cx="967105" cy="967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79248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2" name="Title 1"/>
          <p:cNvSpPr>
            <a:spLocks noGrp="1"/>
          </p:cNvSpPr>
          <p:nvPr>
            <p:ph type="title"/>
          </p:nvPr>
        </p:nvSpPr>
        <p:spPr>
          <a:xfrm>
            <a:off x="628649" y="94428"/>
            <a:ext cx="7864930" cy="1185771"/>
          </a:xfrm>
        </p:spPr>
        <p:txBody>
          <a:bodyPr>
            <a:normAutofit/>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rPr>
            </a:br>
            <a:r>
              <a:rPr lang="en-US" sz="2300">
                <a:latin typeface="Candara" panose="020E0502030303020204"/>
              </a:rPr>
              <a:t>Named Data Networking (NDN)</a:t>
            </a:r>
            <a:endParaRPr lang="en-US">
              <a:latin typeface="Candara" panose="020E0502030303020204"/>
            </a:endParaRPr>
          </a:p>
          <a:p>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grpSp>
        <p:nvGrpSpPr>
          <p:cNvPr id="12" name="Groupe 11"/>
          <p:cNvGrpSpPr/>
          <p:nvPr/>
        </p:nvGrpSpPr>
        <p:grpSpPr>
          <a:xfrm>
            <a:off x="1424305" y="1101090"/>
            <a:ext cx="6319520" cy="2616200"/>
            <a:chOff x="1915101" y="1103800"/>
            <a:chExt cx="8700783" cy="3844484"/>
          </a:xfrm>
        </p:grpSpPr>
        <p:pic>
          <p:nvPicPr>
            <p:cNvPr id="4" name="Imag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18540" y="1224514"/>
              <a:ext cx="2016710" cy="2016710"/>
            </a:xfrm>
            <a:prstGeom prst="rect">
              <a:avLst/>
            </a:prstGeom>
          </p:spPr>
        </p:pic>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796" y="1103800"/>
              <a:ext cx="2243617" cy="2258139"/>
            </a:xfrm>
            <a:prstGeom prst="rect">
              <a:avLst/>
            </a:prstGeom>
          </p:spPr>
        </p:pic>
        <p:pic>
          <p:nvPicPr>
            <p:cNvPr id="5" name="Image 3"/>
            <p:cNvPicPr>
              <a:picLocks noChangeAspect="1"/>
            </p:cNvPicPr>
            <p:nvPr/>
          </p:nvPicPr>
          <p:blipFill>
            <a:blip r:embed="rId3"/>
            <a:stretch>
              <a:fillRect/>
            </a:stretch>
          </p:blipFill>
          <p:spPr>
            <a:xfrm>
              <a:off x="4966930" y="2690144"/>
              <a:ext cx="2258140" cy="2258140"/>
            </a:xfrm>
            <a:prstGeom prst="rect">
              <a:avLst/>
            </a:prstGeom>
          </p:spPr>
        </p:pic>
        <p:sp>
          <p:nvSpPr>
            <p:cNvPr id="6" name="ZoneTexte 4"/>
            <p:cNvSpPr txBox="1"/>
            <p:nvPr/>
          </p:nvSpPr>
          <p:spPr>
            <a:xfrm>
              <a:off x="8576201" y="1665543"/>
              <a:ext cx="2039683" cy="1129084"/>
            </a:xfrm>
            <a:prstGeom prst="rect">
              <a:avLst/>
            </a:prstGeom>
            <a:noFill/>
          </p:spPr>
          <p:txBody>
            <a:bodyPr wrap="square" rtlCol="0">
              <a:spAutoFit/>
            </a:bodyPr>
            <a:lstStyle/>
            <a:p>
              <a:pPr algn="ctr"/>
              <a:r>
                <a:rPr lang="fr-FR" sz="2200" b="1" dirty="0"/>
                <a:t>IP </a:t>
              </a:r>
              <a:r>
                <a:rPr lang="fr-FR" sz="2200" b="1" dirty="0" err="1"/>
                <a:t>address</a:t>
              </a:r>
              <a:endParaRPr lang="fr-FR" sz="2200" b="1" dirty="0"/>
            </a:p>
          </p:txBody>
        </p:sp>
        <p:sp>
          <p:nvSpPr>
            <p:cNvPr id="13" name="ZoneTexte 12"/>
            <p:cNvSpPr txBox="1"/>
            <p:nvPr/>
          </p:nvSpPr>
          <p:spPr>
            <a:xfrm>
              <a:off x="1915101" y="1665614"/>
              <a:ext cx="1503439" cy="1129084"/>
            </a:xfrm>
            <a:prstGeom prst="rect">
              <a:avLst/>
            </a:prstGeom>
            <a:noFill/>
          </p:spPr>
          <p:txBody>
            <a:bodyPr wrap="square" rtlCol="0">
              <a:spAutoFit/>
            </a:bodyPr>
            <a:lstStyle/>
            <a:p>
              <a:pPr algn="ctr"/>
              <a:r>
                <a:rPr lang="fr-FR" sz="2200" b="1" dirty="0"/>
                <a:t>Data </a:t>
              </a:r>
              <a:r>
                <a:rPr lang="fr-FR" sz="2200" b="1" dirty="0" err="1"/>
                <a:t>name</a:t>
              </a:r>
              <a:endParaRPr lang="fr-FR" sz="2200" b="1" dirty="0"/>
            </a:p>
          </p:txBody>
        </p:sp>
      </p:grpSp>
      <p:grpSp>
        <p:nvGrpSpPr>
          <p:cNvPr id="14" name="Groupe 13"/>
          <p:cNvGrpSpPr/>
          <p:nvPr/>
        </p:nvGrpSpPr>
        <p:grpSpPr>
          <a:xfrm>
            <a:off x="3693795" y="3683000"/>
            <a:ext cx="1534795" cy="697865"/>
            <a:chOff x="2576554" y="1790310"/>
            <a:chExt cx="1534551" cy="1534551"/>
          </a:xfrm>
        </p:grpSpPr>
        <p:sp>
          <p:nvSpPr>
            <p:cNvPr id="15" name="Rectangle : coins arrondis 14"/>
            <p:cNvSpPr/>
            <p:nvPr/>
          </p:nvSpPr>
          <p:spPr bwMode="white">
            <a:xfrm>
              <a:off x="2576554" y="1790310"/>
              <a:ext cx="1534551" cy="153455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 coins arrondis 4"/>
            <p:cNvSpPr txBox="1"/>
            <p:nvPr/>
          </p:nvSpPr>
          <p:spPr>
            <a:xfrm>
              <a:off x="2651465" y="1865221"/>
              <a:ext cx="1384729" cy="13847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fr-FR" sz="3400" b="0" kern="1200" dirty="0">
                  <a:latin typeface="+mn-lt"/>
                  <a:cs typeface="Times New Roman" panose="02020603050405020304" pitchFamily="18" charset="0"/>
                </a:rPr>
                <a:t>NDN</a:t>
              </a:r>
              <a:endParaRPr lang="fr-FR" sz="3400" b="0" kern="1200" dirty="0">
                <a:latin typeface="+mn-lt"/>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
                                        <p:tgtEl>
                                          <p:spTgt spid="12"/>
                                        </p:tgtEl>
                                      </p:cBhvr>
                                    </p:animEffect>
                                    <p:set>
                                      <p:cBhvr>
                                        <p:cTn id="7" dur="1" fill="hold">
                                          <p:stCondLst>
                                            <p:cond delay="199"/>
                                          </p:stCondLst>
                                        </p:cTn>
                                        <p:tgtEl>
                                          <p:spTgt spid="12"/>
                                        </p:tgtEl>
                                        <p:attrNameLst>
                                          <p:attrName>style.visibility</p:attrName>
                                        </p:attrNameLst>
                                      </p:cBhvr>
                                      <p:to>
                                        <p:strVal val="hidden"/>
                                      </p:to>
                                    </p:se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0 0 L 0 -0.25 E" pathEditMode="relative" ptsTypes="">
                                      <p:cBhvr>
                                        <p:cTn id="10" dur="11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avec coin rogné 10"/>
          <p:cNvSpPr/>
          <p:nvPr/>
        </p:nvSpPr>
        <p:spPr>
          <a:xfrm rot="16200000">
            <a:off x="8618220" y="4617720"/>
            <a:ext cx="402590" cy="650240"/>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12" name="Espace réservé du numéro de diapositive 8"/>
          <p:cNvSpPr>
            <a:spLocks noGrp="1"/>
          </p:cNvSpPr>
          <p:nvPr>
            <p:ph type="sldNum" sz="quarter" idx="12"/>
          </p:nvPr>
        </p:nvSpPr>
        <p:spPr>
          <a:xfrm>
            <a:off x="8386445" y="4819650"/>
            <a:ext cx="758190" cy="402590"/>
          </a:xfrm>
        </p:spPr>
        <p:txBody>
          <a:bodyPr/>
          <a:lstStyle/>
          <a:p>
            <a:pPr algn="ctr">
              <a:buSzTx/>
            </a:pPr>
            <a:fld id="{9A0DB2DC-4C9A-4742-B13C-FB6460FD3503}" type="slidenum">
              <a:rPr lang="fr-FR" sz="1300" smtClean="0">
                <a:ln w="0"/>
                <a:solidFill>
                  <a:schemeClr val="tx1"/>
                </a:solidFill>
                <a:effectLst>
                  <a:outerShdw blurRad="38100" dist="19050" dir="2700000" algn="tl" rotWithShape="0">
                    <a:schemeClr val="dk1">
                      <a:alpha val="40000"/>
                    </a:schemeClr>
                  </a:outerShdw>
                </a:effectLst>
              </a:rPr>
            </a:fld>
            <a:r>
              <a:rPr lang="fr-FR" sz="1300" smtClean="0">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sz="1300" smtClean="0">
              <a:ln w="0"/>
              <a:solidFill>
                <a:schemeClr val="tx1"/>
              </a:solidFill>
              <a:effectLst>
                <a:outerShdw blurRad="38100" dist="19050" dir="2700000" algn="tl" rotWithShape="0">
                  <a:schemeClr val="dk1">
                    <a:alpha val="40000"/>
                  </a:schemeClr>
                </a:outerShdw>
              </a:effectLst>
            </a:endParaRPr>
          </a:p>
        </p:txBody>
      </p:sp>
      <p:pic>
        <p:nvPicPr>
          <p:cNvPr id="13" name="Image 12" descr="iconfinder-server2-4417099_116631"/>
          <p:cNvPicPr>
            <a:picLocks noChangeAspect="1"/>
          </p:cNvPicPr>
          <p:nvPr/>
        </p:nvPicPr>
        <p:blipFill>
          <a:blip r:embed="rId1"/>
          <a:stretch>
            <a:fillRect/>
          </a:stretch>
        </p:blipFill>
        <p:spPr>
          <a:xfrm>
            <a:off x="7269728" y="1768327"/>
            <a:ext cx="1980045" cy="1980045"/>
          </a:xfrm>
          <a:prstGeom prst="rect">
            <a:avLst/>
          </a:prstGeom>
        </p:spPr>
      </p:pic>
      <p:sp>
        <p:nvSpPr>
          <p:cNvPr id="15" name="ZoneTexte 14"/>
          <p:cNvSpPr txBox="1"/>
          <p:nvPr/>
        </p:nvSpPr>
        <p:spPr>
          <a:xfrm>
            <a:off x="7642766" y="1452407"/>
            <a:ext cx="1262695" cy="368300"/>
          </a:xfrm>
          <a:prstGeom prst="rect">
            <a:avLst/>
          </a:prstGeom>
          <a:noFill/>
        </p:spPr>
        <p:txBody>
          <a:bodyPr wrap="square" rtlCol="0">
            <a:spAutoFit/>
          </a:bodyPr>
          <a:lstStyle/>
          <a:p>
            <a:r>
              <a:rPr lang="en-US" sz="1800" b="1" dirty="0">
                <a:solidFill>
                  <a:schemeClr val="accent2"/>
                </a:solidFill>
                <a:ea typeface="Raleway Thin"/>
                <a:cs typeface="Times New Roman" panose="02020603050405020304" pitchFamily="18" charset="0"/>
              </a:rPr>
              <a:t>Producer</a:t>
            </a:r>
            <a:endParaRPr lang="en-US" sz="1800" b="1" dirty="0">
              <a:solidFill>
                <a:schemeClr val="accent2"/>
              </a:solidFill>
              <a:ea typeface="Raleway Thin"/>
              <a:cs typeface="Times New Roman" panose="02020603050405020304" pitchFamily="18" charset="0"/>
            </a:endParaRPr>
          </a:p>
        </p:txBody>
      </p:sp>
      <p:pic>
        <p:nvPicPr>
          <p:cNvPr id="16" name="Image 15" descr="610021"/>
          <p:cNvPicPr>
            <a:picLocks noChangeAspect="1"/>
          </p:cNvPicPr>
          <p:nvPr/>
        </p:nvPicPr>
        <p:blipFill>
          <a:blip r:embed="rId2"/>
          <a:stretch>
            <a:fillRect/>
          </a:stretch>
        </p:blipFill>
        <p:spPr>
          <a:xfrm>
            <a:off x="457836" y="1675766"/>
            <a:ext cx="967105" cy="967105"/>
          </a:xfrm>
          <a:prstGeom prst="rect">
            <a:avLst/>
          </a:prstGeom>
        </p:spPr>
      </p:pic>
      <p:pic>
        <p:nvPicPr>
          <p:cNvPr id="17" name="Image 16" descr="610021"/>
          <p:cNvPicPr>
            <a:picLocks noChangeAspect="1"/>
          </p:cNvPicPr>
          <p:nvPr/>
        </p:nvPicPr>
        <p:blipFill>
          <a:blip r:embed="rId2"/>
          <a:stretch>
            <a:fillRect/>
          </a:stretch>
        </p:blipFill>
        <p:spPr>
          <a:xfrm>
            <a:off x="457835" y="3501530"/>
            <a:ext cx="967105" cy="967105"/>
          </a:xfrm>
          <a:prstGeom prst="rect">
            <a:avLst/>
          </a:prstGeom>
        </p:spPr>
      </p:pic>
      <p:pic>
        <p:nvPicPr>
          <p:cNvPr id="18" name="Image 17" descr="3096440"/>
          <p:cNvPicPr>
            <a:picLocks noChangeAspect="1"/>
          </p:cNvPicPr>
          <p:nvPr/>
        </p:nvPicPr>
        <p:blipFill>
          <a:blip r:embed="rId3"/>
          <a:stretch>
            <a:fillRect/>
          </a:stretch>
        </p:blipFill>
        <p:spPr>
          <a:xfrm>
            <a:off x="3899276" y="1349125"/>
            <a:ext cx="655955" cy="655955"/>
          </a:xfrm>
          <a:prstGeom prst="rect">
            <a:avLst/>
          </a:prstGeom>
        </p:spPr>
      </p:pic>
      <p:pic>
        <p:nvPicPr>
          <p:cNvPr id="19" name="Image 18" descr="3096440"/>
          <p:cNvPicPr>
            <a:picLocks noChangeAspect="1"/>
          </p:cNvPicPr>
          <p:nvPr/>
        </p:nvPicPr>
        <p:blipFill>
          <a:blip r:embed="rId3"/>
          <a:stretch>
            <a:fillRect/>
          </a:stretch>
        </p:blipFill>
        <p:spPr>
          <a:xfrm>
            <a:off x="5691926" y="3183643"/>
            <a:ext cx="655955" cy="655955"/>
          </a:xfrm>
          <a:prstGeom prst="rect">
            <a:avLst/>
          </a:prstGeom>
        </p:spPr>
      </p:pic>
      <p:cxnSp>
        <p:nvCxnSpPr>
          <p:cNvPr id="20" name="Connecteur droit 19"/>
          <p:cNvCxnSpPr>
            <a:stCxn id="16" idx="3"/>
            <a:endCxn id="27" idx="1"/>
          </p:cNvCxnSpPr>
          <p:nvPr/>
        </p:nvCxnSpPr>
        <p:spPr>
          <a:xfrm>
            <a:off x="1424940" y="2159318"/>
            <a:ext cx="1039294" cy="1014234"/>
          </a:xfrm>
          <a:prstGeom prst="line">
            <a:avLst/>
          </a:prstGeom>
        </p:spPr>
        <p:style>
          <a:lnRef idx="2">
            <a:prstClr val="black"/>
          </a:lnRef>
          <a:fillRef idx="0">
            <a:srgbClr val="FFFFFF"/>
          </a:fillRef>
          <a:effectRef idx="0">
            <a:srgbClr val="FFFFFF"/>
          </a:effectRef>
          <a:fontRef idx="minor">
            <a:schemeClr val="tx1"/>
          </a:fontRef>
        </p:style>
      </p:cxnSp>
      <p:cxnSp>
        <p:nvCxnSpPr>
          <p:cNvPr id="21" name="Connecteur droit 20"/>
          <p:cNvCxnSpPr>
            <a:stCxn id="18" idx="2"/>
            <a:endCxn id="27" idx="3"/>
          </p:cNvCxnSpPr>
          <p:nvPr/>
        </p:nvCxnSpPr>
        <p:spPr>
          <a:xfrm flipH="1">
            <a:off x="3120189" y="2005079"/>
            <a:ext cx="1107064" cy="1168473"/>
          </a:xfrm>
          <a:prstGeom prst="line">
            <a:avLst/>
          </a:prstGeom>
        </p:spPr>
        <p:style>
          <a:lnRef idx="2">
            <a:prstClr val="black"/>
          </a:lnRef>
          <a:fillRef idx="0">
            <a:srgbClr val="FFFFFF"/>
          </a:fillRef>
          <a:effectRef idx="0">
            <a:srgbClr val="FFFFFF"/>
          </a:effectRef>
          <a:fontRef idx="minor">
            <a:schemeClr val="tx1"/>
          </a:fontRef>
        </p:style>
      </p:cxnSp>
      <p:cxnSp>
        <p:nvCxnSpPr>
          <p:cNvPr id="22" name="Connecteur droit 21"/>
          <p:cNvCxnSpPr>
            <a:stCxn id="18" idx="2"/>
            <a:endCxn id="19" idx="1"/>
          </p:cNvCxnSpPr>
          <p:nvPr/>
        </p:nvCxnSpPr>
        <p:spPr>
          <a:xfrm>
            <a:off x="4227253" y="2005080"/>
            <a:ext cx="1464672" cy="1506541"/>
          </a:xfrm>
          <a:prstGeom prst="line">
            <a:avLst/>
          </a:prstGeom>
        </p:spPr>
        <p:style>
          <a:lnRef idx="2">
            <a:prstClr val="black"/>
          </a:lnRef>
          <a:fillRef idx="0">
            <a:srgbClr val="FFFFFF"/>
          </a:fillRef>
          <a:effectRef idx="0">
            <a:srgbClr val="FFFFFF"/>
          </a:effectRef>
          <a:fontRef idx="minor">
            <a:schemeClr val="tx1"/>
          </a:fontRef>
        </p:style>
      </p:cxnSp>
      <p:sp>
        <p:nvSpPr>
          <p:cNvPr id="23" name="ZoneTexte 22"/>
          <p:cNvSpPr txBox="1"/>
          <p:nvPr/>
        </p:nvSpPr>
        <p:spPr>
          <a:xfrm>
            <a:off x="-111589" y="1445893"/>
            <a:ext cx="1782100" cy="321945"/>
          </a:xfrm>
          <a:prstGeom prst="rect">
            <a:avLst/>
          </a:prstGeom>
          <a:noFill/>
        </p:spPr>
        <p:txBody>
          <a:bodyPr wrap="square" rtlCol="0">
            <a:spAutoFit/>
          </a:bodyPr>
          <a:lstStyle/>
          <a:p>
            <a:pPr algn="ctr"/>
            <a:r>
              <a:rPr lang="en-US" sz="1500" b="1" dirty="0">
                <a:solidFill>
                  <a:schemeClr val="accent2"/>
                </a:solidFill>
                <a:ea typeface="Raleway Thin"/>
                <a:cs typeface="Times New Roman" panose="02020603050405020304" pitchFamily="18" charset="0"/>
              </a:rPr>
              <a:t>Consumer</a:t>
            </a:r>
            <a:r>
              <a:rPr lang="en-US" sz="1500" b="1" dirty="0">
                <a:solidFill>
                  <a:schemeClr val="accent2"/>
                </a:solidFill>
                <a:ea typeface="Raleway Thin"/>
                <a:cs typeface="Times New Roman" panose="02020603050405020304" pitchFamily="18" charset="0"/>
                <a:sym typeface="Raleway Thin"/>
              </a:rPr>
              <a:t> 1</a:t>
            </a:r>
            <a:endParaRPr lang="en-US" sz="1500" b="1" dirty="0">
              <a:solidFill>
                <a:schemeClr val="accent2"/>
              </a:solidFill>
              <a:ea typeface="Raleway Thin"/>
              <a:cs typeface="Times New Roman" panose="02020603050405020304" pitchFamily="18" charset="0"/>
              <a:sym typeface="Raleway Thin"/>
            </a:endParaRPr>
          </a:p>
        </p:txBody>
      </p:sp>
      <p:sp>
        <p:nvSpPr>
          <p:cNvPr id="25" name="ZoneTexte 24"/>
          <p:cNvSpPr txBox="1"/>
          <p:nvPr/>
        </p:nvSpPr>
        <p:spPr>
          <a:xfrm>
            <a:off x="173355" y="3220085"/>
            <a:ext cx="1402715" cy="321945"/>
          </a:xfrm>
          <a:prstGeom prst="rect">
            <a:avLst/>
          </a:prstGeom>
          <a:noFill/>
        </p:spPr>
        <p:txBody>
          <a:bodyPr wrap="square" rtlCol="0">
            <a:spAutoFit/>
          </a:bodyPr>
          <a:lstStyle/>
          <a:p>
            <a:r>
              <a:rPr lang="en-US" sz="1500" b="1" dirty="0">
                <a:solidFill>
                  <a:schemeClr val="accent2"/>
                </a:solidFill>
                <a:ea typeface="Raleway Thin"/>
                <a:cs typeface="Times New Roman" panose="02020603050405020304" pitchFamily="18" charset="0"/>
              </a:rPr>
              <a:t>Consumer</a:t>
            </a:r>
            <a:r>
              <a:rPr lang="en-US" sz="1500" b="1" dirty="0">
                <a:solidFill>
                  <a:schemeClr val="accent2"/>
                </a:solidFill>
                <a:ea typeface="Raleway Thin"/>
                <a:cs typeface="Times New Roman" panose="02020603050405020304" pitchFamily="18" charset="0"/>
                <a:sym typeface="Raleway Thin"/>
              </a:rPr>
              <a:t> 2</a:t>
            </a:r>
            <a:endParaRPr lang="en-US" sz="1500" b="1" dirty="0">
              <a:solidFill>
                <a:schemeClr val="accent2"/>
              </a:solidFill>
              <a:ea typeface="Raleway Thin"/>
              <a:cs typeface="Times New Roman" panose="02020603050405020304" pitchFamily="18" charset="0"/>
              <a:sym typeface="Raleway Thin"/>
            </a:endParaRPr>
          </a:p>
        </p:txBody>
      </p:sp>
      <p:sp>
        <p:nvSpPr>
          <p:cNvPr id="26" name="ZoneTexte 25"/>
          <p:cNvSpPr txBox="1"/>
          <p:nvPr/>
        </p:nvSpPr>
        <p:spPr>
          <a:xfrm>
            <a:off x="3654500" y="1175408"/>
            <a:ext cx="1145504" cy="275590"/>
          </a:xfrm>
          <a:prstGeom prst="rect">
            <a:avLst/>
          </a:prstGeom>
          <a:noFill/>
        </p:spPr>
        <p:txBody>
          <a:bodyPr wrap="square" rtlCol="0">
            <a:spAutoFit/>
          </a:bodyPr>
          <a:lstStyle/>
          <a:p>
            <a:pPr algn="ctr"/>
            <a:r>
              <a:rPr lang="en-US" sz="1200" b="1" dirty="0">
                <a:solidFill>
                  <a:schemeClr val="accent2"/>
                </a:solidFill>
                <a:ea typeface="Raleway Thin"/>
                <a:cs typeface="Times New Roman" panose="02020603050405020304" pitchFamily="18" charset="0"/>
              </a:rPr>
              <a:t>Router NDN</a:t>
            </a:r>
            <a:endParaRPr lang="en-US" sz="1200" b="1" dirty="0">
              <a:solidFill>
                <a:schemeClr val="accent2"/>
              </a:solidFill>
              <a:ea typeface="Raleway Thin"/>
              <a:cs typeface="Times New Roman" panose="02020603050405020304" pitchFamily="18" charset="0"/>
            </a:endParaRPr>
          </a:p>
        </p:txBody>
      </p:sp>
      <p:pic>
        <p:nvPicPr>
          <p:cNvPr id="27" name="Image 26" descr="3096440"/>
          <p:cNvPicPr>
            <a:picLocks noChangeAspect="1"/>
          </p:cNvPicPr>
          <p:nvPr/>
        </p:nvPicPr>
        <p:blipFill>
          <a:blip r:embed="rId3"/>
          <a:stretch>
            <a:fillRect/>
          </a:stretch>
        </p:blipFill>
        <p:spPr>
          <a:xfrm>
            <a:off x="2464235" y="2845574"/>
            <a:ext cx="655955" cy="655955"/>
          </a:xfrm>
          <a:prstGeom prst="rect">
            <a:avLst/>
          </a:prstGeom>
        </p:spPr>
      </p:pic>
      <p:cxnSp>
        <p:nvCxnSpPr>
          <p:cNvPr id="28" name="Connecteur droit 27"/>
          <p:cNvCxnSpPr/>
          <p:nvPr/>
        </p:nvCxnSpPr>
        <p:spPr>
          <a:xfrm flipH="1">
            <a:off x="6347880" y="2758350"/>
            <a:ext cx="921848" cy="753271"/>
          </a:xfrm>
          <a:prstGeom prst="line">
            <a:avLst/>
          </a:prstGeom>
        </p:spPr>
        <p:style>
          <a:lnRef idx="2">
            <a:prstClr val="black"/>
          </a:lnRef>
          <a:fillRef idx="0">
            <a:srgbClr val="FFFFFF"/>
          </a:fillRef>
          <a:effectRef idx="0">
            <a:srgbClr val="FFFFFF"/>
          </a:effectRef>
          <a:fontRef idx="minor">
            <a:schemeClr val="tx1"/>
          </a:fontRef>
        </p:style>
      </p:cxnSp>
      <p:cxnSp>
        <p:nvCxnSpPr>
          <p:cNvPr id="29" name="Connecteur droit 28"/>
          <p:cNvCxnSpPr>
            <a:stCxn id="19" idx="1"/>
            <a:endCxn id="27" idx="3"/>
          </p:cNvCxnSpPr>
          <p:nvPr/>
        </p:nvCxnSpPr>
        <p:spPr>
          <a:xfrm flipH="1" flipV="1">
            <a:off x="3120189" y="3173552"/>
            <a:ext cx="2571736" cy="338068"/>
          </a:xfrm>
          <a:prstGeom prst="line">
            <a:avLst/>
          </a:prstGeom>
        </p:spPr>
        <p:style>
          <a:lnRef idx="2">
            <a:prstClr val="black"/>
          </a:lnRef>
          <a:fillRef idx="0">
            <a:srgbClr val="FFFFFF"/>
          </a:fillRef>
          <a:effectRef idx="0">
            <a:srgbClr val="FFFFFF"/>
          </a:effectRef>
          <a:fontRef idx="minor">
            <a:schemeClr val="tx1"/>
          </a:fontRef>
        </p:style>
      </p:cxnSp>
      <p:cxnSp>
        <p:nvCxnSpPr>
          <p:cNvPr id="30" name="Connecteur droit 29"/>
          <p:cNvCxnSpPr>
            <a:stCxn id="27" idx="1"/>
            <a:endCxn id="17" idx="3"/>
          </p:cNvCxnSpPr>
          <p:nvPr/>
        </p:nvCxnSpPr>
        <p:spPr>
          <a:xfrm flipH="1">
            <a:off x="1424939" y="3173552"/>
            <a:ext cx="1039295" cy="811530"/>
          </a:xfrm>
          <a:prstGeom prst="line">
            <a:avLst/>
          </a:prstGeom>
        </p:spPr>
        <p:style>
          <a:lnRef idx="2">
            <a:prstClr val="black"/>
          </a:lnRef>
          <a:fillRef idx="0">
            <a:srgbClr val="FFFFFF"/>
          </a:fillRef>
          <a:effectRef idx="0">
            <a:srgbClr val="FFFFFF"/>
          </a:effectRef>
          <a:fontRef idx="minor">
            <a:schemeClr val="tx1"/>
          </a:fontRef>
        </p:style>
      </p:cxnSp>
      <p:sp>
        <p:nvSpPr>
          <p:cNvPr id="31" name="ZoneTexte 30"/>
          <p:cNvSpPr txBox="1"/>
          <p:nvPr/>
        </p:nvSpPr>
        <p:spPr>
          <a:xfrm>
            <a:off x="5359851" y="2998136"/>
            <a:ext cx="1320102" cy="275590"/>
          </a:xfrm>
          <a:prstGeom prst="rect">
            <a:avLst/>
          </a:prstGeom>
          <a:noFill/>
        </p:spPr>
        <p:txBody>
          <a:bodyPr wrap="square" rtlCol="0">
            <a:spAutoFit/>
          </a:bodyPr>
          <a:lstStyle/>
          <a:p>
            <a:pPr algn="ctr"/>
            <a:r>
              <a:rPr lang="en-US" sz="1200" b="1" dirty="0">
                <a:solidFill>
                  <a:schemeClr val="accent2"/>
                </a:solidFill>
                <a:ea typeface="Raleway Thin"/>
                <a:cs typeface="Times New Roman" panose="02020603050405020304" pitchFamily="18" charset="0"/>
              </a:rPr>
              <a:t>Router NDN</a:t>
            </a:r>
            <a:endParaRPr lang="en-US" sz="1200" b="1" dirty="0">
              <a:solidFill>
                <a:schemeClr val="accent2"/>
              </a:solidFill>
              <a:ea typeface="Raleway Thin"/>
              <a:cs typeface="Times New Roman" panose="02020603050405020304" pitchFamily="18" charset="0"/>
            </a:endParaRPr>
          </a:p>
        </p:txBody>
      </p:sp>
      <p:sp>
        <p:nvSpPr>
          <p:cNvPr id="32" name="ZoneTexte 31"/>
          <p:cNvSpPr txBox="1"/>
          <p:nvPr/>
        </p:nvSpPr>
        <p:spPr>
          <a:xfrm>
            <a:off x="2150763" y="2688413"/>
            <a:ext cx="1320102" cy="275590"/>
          </a:xfrm>
          <a:prstGeom prst="rect">
            <a:avLst/>
          </a:prstGeom>
          <a:noFill/>
        </p:spPr>
        <p:txBody>
          <a:bodyPr wrap="square" rtlCol="0">
            <a:spAutoFit/>
          </a:bodyPr>
          <a:lstStyle/>
          <a:p>
            <a:pPr algn="ctr"/>
            <a:r>
              <a:rPr lang="en-US" sz="1200" b="1" dirty="0">
                <a:solidFill>
                  <a:schemeClr val="accent2"/>
                </a:solidFill>
                <a:ea typeface="Raleway Thin"/>
                <a:cs typeface="Times New Roman" panose="02020603050405020304" pitchFamily="18" charset="0"/>
              </a:rPr>
              <a:t>Router NDN</a:t>
            </a:r>
            <a:endParaRPr lang="en-US" sz="1200" b="1" dirty="0">
              <a:solidFill>
                <a:schemeClr val="accent2"/>
              </a:solidFill>
              <a:ea typeface="Raleway Thin"/>
              <a:cs typeface="Times New Roman" panose="02020603050405020304" pitchFamily="18" charset="0"/>
            </a:endParaRPr>
          </a:p>
        </p:txBody>
      </p:sp>
      <p:sp>
        <p:nvSpPr>
          <p:cNvPr id="33" name="Bulle narrative : ronde 32"/>
          <p:cNvSpPr/>
          <p:nvPr/>
        </p:nvSpPr>
        <p:spPr>
          <a:xfrm>
            <a:off x="1884067" y="807329"/>
            <a:ext cx="2255371" cy="1052266"/>
          </a:xfrm>
          <a:prstGeom prst="wedgeEllipseCallout">
            <a:avLst>
              <a:gd name="adj1" fmla="val -74492"/>
              <a:gd name="adj2" fmla="val 50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a typeface="Raleway Thin"/>
                <a:cs typeface="Times New Roman" panose="02020603050405020304" pitchFamily="18" charset="0"/>
              </a:rPr>
              <a:t>I want the video /Video/NDN</a:t>
            </a:r>
            <a:r>
              <a:rPr lang="en-US" sz="1200" dirty="0">
                <a:cs typeface="Times New Roman" panose="02020603050405020304" pitchFamily="18" charset="0"/>
              </a:rPr>
              <a:t>.mp4</a:t>
            </a:r>
            <a:endParaRPr lang="en-US" sz="1200" b="1" dirty="0">
              <a:solidFill>
                <a:schemeClr val="bg1"/>
              </a:solidFill>
              <a:ea typeface="Raleway Thin"/>
              <a:cs typeface="Times New Roman" panose="02020603050405020304" pitchFamily="18" charset="0"/>
            </a:endParaRPr>
          </a:p>
        </p:txBody>
      </p:sp>
      <p:sp>
        <p:nvSpPr>
          <p:cNvPr id="34" name="Organigramme : Connecteur 33"/>
          <p:cNvSpPr/>
          <p:nvPr/>
        </p:nvSpPr>
        <p:spPr>
          <a:xfrm>
            <a:off x="1464152" y="2506231"/>
            <a:ext cx="156469" cy="160205"/>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a:latin typeface="+mn-lt"/>
              <a:cs typeface="Times New Roman" panose="02020603050405020304" pitchFamily="18" charset="0"/>
            </a:endParaRPr>
          </a:p>
        </p:txBody>
      </p:sp>
      <p:pic>
        <p:nvPicPr>
          <p:cNvPr id="35" name="Image 34"/>
          <p:cNvPicPr>
            <a:picLocks noChangeAspect="1"/>
          </p:cNvPicPr>
          <p:nvPr/>
        </p:nvPicPr>
        <p:blipFill>
          <a:blip r:embed="rId4"/>
          <a:stretch>
            <a:fillRect/>
          </a:stretch>
        </p:blipFill>
        <p:spPr>
          <a:xfrm>
            <a:off x="7203283" y="3038930"/>
            <a:ext cx="269241" cy="269241"/>
          </a:xfrm>
          <a:prstGeom prst="rect">
            <a:avLst/>
          </a:prstGeom>
        </p:spPr>
      </p:pic>
      <p:pic>
        <p:nvPicPr>
          <p:cNvPr id="36" name="Image 35"/>
          <p:cNvPicPr>
            <a:picLocks noChangeAspect="1"/>
          </p:cNvPicPr>
          <p:nvPr/>
        </p:nvPicPr>
        <p:blipFill>
          <a:blip r:embed="rId4"/>
          <a:stretch>
            <a:fillRect/>
          </a:stretch>
        </p:blipFill>
        <p:spPr>
          <a:xfrm>
            <a:off x="5944337" y="3809117"/>
            <a:ext cx="269241" cy="269241"/>
          </a:xfrm>
          <a:prstGeom prst="rect">
            <a:avLst/>
          </a:prstGeom>
        </p:spPr>
      </p:pic>
      <p:sp>
        <p:nvSpPr>
          <p:cNvPr id="37" name="ZoneTexte 29"/>
          <p:cNvSpPr txBox="1"/>
          <p:nvPr/>
        </p:nvSpPr>
        <p:spPr>
          <a:xfrm>
            <a:off x="6153899" y="3484124"/>
            <a:ext cx="829733" cy="46037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b="1" dirty="0">
                <a:solidFill>
                  <a:schemeClr val="tx2">
                    <a:lumMod val="10000"/>
                  </a:schemeClr>
                </a:solidFill>
                <a:latin typeface="+mn-lt"/>
                <a:cs typeface="Times New Roman" panose="02020603050405020304" pitchFamily="18" charset="0"/>
              </a:rPr>
              <a:t>DATA caching</a:t>
            </a:r>
            <a:endParaRPr lang="en-US" sz="1200" b="1" dirty="0">
              <a:solidFill>
                <a:schemeClr val="tx2">
                  <a:lumMod val="10000"/>
                </a:schemeClr>
              </a:solidFill>
              <a:latin typeface="+mn-lt"/>
              <a:cs typeface="Times New Roman" panose="02020603050405020304" pitchFamily="18" charset="0"/>
            </a:endParaRPr>
          </a:p>
        </p:txBody>
      </p:sp>
      <p:sp>
        <p:nvSpPr>
          <p:cNvPr id="38" name="ZoneTexte 29"/>
          <p:cNvSpPr txBox="1"/>
          <p:nvPr/>
        </p:nvSpPr>
        <p:spPr>
          <a:xfrm>
            <a:off x="3013610" y="3216932"/>
            <a:ext cx="829733" cy="46037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b="1" dirty="0">
                <a:solidFill>
                  <a:schemeClr val="tx2">
                    <a:lumMod val="10000"/>
                  </a:schemeClr>
                </a:solidFill>
                <a:latin typeface="+mn-lt"/>
                <a:cs typeface="Times New Roman" panose="02020603050405020304" pitchFamily="18" charset="0"/>
              </a:rPr>
              <a:t>DATA caching</a:t>
            </a:r>
            <a:endParaRPr lang="en-US" sz="1200" b="1" dirty="0">
              <a:solidFill>
                <a:schemeClr val="tx2">
                  <a:lumMod val="10000"/>
                </a:schemeClr>
              </a:solidFill>
              <a:latin typeface="+mn-lt"/>
              <a:cs typeface="Times New Roman" panose="02020603050405020304" pitchFamily="18" charset="0"/>
            </a:endParaRPr>
          </a:p>
        </p:txBody>
      </p:sp>
      <p:pic>
        <p:nvPicPr>
          <p:cNvPr id="39" name="Image 38"/>
          <p:cNvPicPr>
            <a:picLocks noChangeAspect="1"/>
          </p:cNvPicPr>
          <p:nvPr/>
        </p:nvPicPr>
        <p:blipFill>
          <a:blip r:embed="rId4"/>
          <a:stretch>
            <a:fillRect/>
          </a:stretch>
        </p:blipFill>
        <p:spPr>
          <a:xfrm>
            <a:off x="2681261" y="3496793"/>
            <a:ext cx="269241" cy="269241"/>
          </a:xfrm>
          <a:prstGeom prst="rect">
            <a:avLst/>
          </a:prstGeom>
        </p:spPr>
      </p:pic>
      <p:sp>
        <p:nvSpPr>
          <p:cNvPr id="40" name="Bulle narrative : ronde 39"/>
          <p:cNvSpPr/>
          <p:nvPr/>
        </p:nvSpPr>
        <p:spPr>
          <a:xfrm>
            <a:off x="2013982" y="2476119"/>
            <a:ext cx="2255371" cy="1052266"/>
          </a:xfrm>
          <a:prstGeom prst="wedgeEllipseCallout">
            <a:avLst>
              <a:gd name="adj1" fmla="val -74492"/>
              <a:gd name="adj2" fmla="val 50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a typeface="Raleway Thin"/>
                <a:cs typeface="Times New Roman" panose="02020603050405020304" pitchFamily="18" charset="0"/>
              </a:rPr>
              <a:t>I want the video /Video/NDN</a:t>
            </a:r>
            <a:r>
              <a:rPr lang="en-US" sz="1200" dirty="0">
                <a:cs typeface="Times New Roman" panose="02020603050405020304" pitchFamily="18" charset="0"/>
              </a:rPr>
              <a:t>.mp4</a:t>
            </a:r>
            <a:endParaRPr lang="en-US" sz="1200" b="1" dirty="0">
              <a:solidFill>
                <a:schemeClr val="bg1"/>
              </a:solidFill>
              <a:ea typeface="Raleway Thin"/>
              <a:cs typeface="Times New Roman" panose="02020603050405020304" pitchFamily="18" charset="0"/>
            </a:endParaRPr>
          </a:p>
        </p:txBody>
      </p:sp>
      <p:sp>
        <p:nvSpPr>
          <p:cNvPr id="41" name="Organigramme : Connecteur 40"/>
          <p:cNvSpPr/>
          <p:nvPr/>
        </p:nvSpPr>
        <p:spPr>
          <a:xfrm>
            <a:off x="1498750" y="3962984"/>
            <a:ext cx="156469" cy="160205"/>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a:latin typeface="+mn-lt"/>
              <a:cs typeface="Times New Roman" panose="02020603050405020304" pitchFamily="18" charset="0"/>
            </a:endParaRPr>
          </a:p>
        </p:txBody>
      </p:sp>
      <p:pic>
        <p:nvPicPr>
          <p:cNvPr id="42" name="Image 41"/>
          <p:cNvPicPr>
            <a:picLocks noChangeAspect="1"/>
          </p:cNvPicPr>
          <p:nvPr/>
        </p:nvPicPr>
        <p:blipFill>
          <a:blip r:embed="rId4"/>
          <a:stretch>
            <a:fillRect/>
          </a:stretch>
        </p:blipFill>
        <p:spPr>
          <a:xfrm>
            <a:off x="2676194" y="3491548"/>
            <a:ext cx="269241" cy="269241"/>
          </a:xfrm>
          <a:prstGeom prst="rect">
            <a:avLst/>
          </a:prstGeom>
        </p:spPr>
      </p:pic>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555">
                <a:latin typeface="Candara" panose="020E0502030303020204"/>
                <a:sym typeface="+mn-ea"/>
              </a:rPr>
              <a:t>Named Data Networking (NDN)</a:t>
            </a:r>
            <a:br>
              <a:rPr lang="en-US" sz="2700">
                <a:latin typeface="Candara" panose="020E0502030303020204"/>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4" name="Text Box 3"/>
          <p:cNvSpPr txBox="1"/>
          <p:nvPr/>
        </p:nvSpPr>
        <p:spPr>
          <a:xfrm>
            <a:off x="3105785" y="437261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Communication principle</a:t>
            </a:r>
            <a:endParaRPr lang="en-US" altLang="en-US" sz="18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par>
                          <p:cTn id="67" fill="hold">
                            <p:stCondLst>
                              <p:cond delay="500"/>
                            </p:stCondLst>
                            <p:childTnLst>
                              <p:par>
                                <p:cTn id="68" presetID="0" presetClass="path" presetSubtype="0" accel="50000" decel="50000" fill="hold" grpId="1" nodeType="afterEffect">
                                  <p:stCondLst>
                                    <p:cond delay="0"/>
                                  </p:stCondLst>
                                  <p:childTnLst>
                                    <p:animMotion origin="layout" path="M 0.00034 0.00123 L 0.1342 0.21173 L 0.49253 0.25833 L 0.63732 0.10987 " pathEditMode="relative" ptsTypes="AAAA">
                                      <p:cBhvr>
                                        <p:cTn id="69" dur="1000" fill="hold"/>
                                        <p:tgtEl>
                                          <p:spTgt spid="34"/>
                                        </p:tgtEl>
                                        <p:attrNameLst>
                                          <p:attrName>ppt_x</p:attrName>
                                          <p:attrName>ppt_y</p:attrName>
                                        </p:attrNameLst>
                                      </p:cBhvr>
                                    </p:animMotion>
                                  </p:childTnLst>
                                  <p:subTnLst>
                                    <p:set>
                                      <p:cBhvr override="childStyle">
                                        <p:cTn dur="1" fill="hold" display="0" masterRel="sameClick" afterEffect="1">
                                          <p:stCondLst>
                                            <p:cond evt="end" delay="0">
                                              <p:tn val="68"/>
                                            </p:cond>
                                          </p:stCondLst>
                                        </p:cTn>
                                        <p:tgtEl>
                                          <p:spTgt spid="34"/>
                                        </p:tgtEl>
                                        <p:attrNameLst>
                                          <p:attrName>style.visibility</p:attrName>
                                        </p:attrNameLst>
                                      </p:cBhvr>
                                      <p:to>
                                        <p:strVal val="hidden"/>
                                      </p:to>
                                    </p:set>
                                  </p:sub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2000"/>
                            </p:stCondLst>
                            <p:childTnLst>
                              <p:par>
                                <p:cTn id="75" presetID="0" presetClass="path" presetSubtype="0" accel="50000" decel="50000" fill="hold" nodeType="afterEffect">
                                  <p:stCondLst>
                                    <p:cond delay="0"/>
                                  </p:stCondLst>
                                  <p:childTnLst>
                                    <p:animMotion origin="layout" path="M 0.00347 -0.00433 L -0.1382 0.14784 " pathEditMode="relative" rAng="0" ptsTypes="AA">
                                      <p:cBhvr>
                                        <p:cTn id="76" dur="500" fill="hold"/>
                                        <p:tgtEl>
                                          <p:spTgt spid="35"/>
                                        </p:tgtEl>
                                        <p:attrNameLst>
                                          <p:attrName>ppt_x</p:attrName>
                                          <p:attrName>ppt_y</p:attrName>
                                        </p:attrNameLst>
                                      </p:cBhvr>
                                      <p:rCtr x="-7083" y="7593"/>
                                    </p:animMotion>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childTnLst>
                          </p:cTn>
                        </p:par>
                        <p:par>
                          <p:cTn id="85" fill="hold">
                            <p:stCondLst>
                              <p:cond delay="3500"/>
                            </p:stCondLst>
                            <p:childTnLst>
                              <p:par>
                                <p:cTn id="86" presetID="0" presetClass="path" presetSubtype="0" accel="50000" decel="50000" fill="hold" nodeType="afterEffect">
                                  <p:stCondLst>
                                    <p:cond delay="0"/>
                                  </p:stCondLst>
                                  <p:childTnLst>
                                    <p:animMotion origin="layout" path="M -0.00365 -0.00031 L -0.35695 -0.06081 " pathEditMode="relative" ptsTypes="AA">
                                      <p:cBhvr>
                                        <p:cTn id="87" dur="500" fill="hold"/>
                                        <p:tgtEl>
                                          <p:spTgt spid="36"/>
                                        </p:tgtEl>
                                        <p:attrNameLst>
                                          <p:attrName>ppt_x</p:attrName>
                                          <p:attrName>ppt_y</p:attrName>
                                        </p:attrNameLst>
                                      </p:cBhvr>
                                    </p:animMotion>
                                  </p:childTnLst>
                                </p:cTn>
                              </p:par>
                            </p:childTnLst>
                          </p:cTn>
                        </p:par>
                        <p:par>
                          <p:cTn id="88" fill="hold">
                            <p:stCondLst>
                              <p:cond delay="4000"/>
                            </p:stCondLst>
                            <p:childTnLst>
                              <p:par>
                                <p:cTn id="89" presetID="10" presetClass="entr" presetSubtype="0"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childTnLst>
                          </p:cTn>
                        </p:par>
                        <p:par>
                          <p:cTn id="92" fill="hold">
                            <p:stCondLst>
                              <p:cond delay="4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5000"/>
                            </p:stCondLst>
                            <p:childTnLst>
                              <p:par>
                                <p:cTn id="97" presetID="0" presetClass="path" presetSubtype="0" accel="50000" decel="50000" fill="hold" nodeType="afterEffect">
                                  <p:stCondLst>
                                    <p:cond delay="0"/>
                                  </p:stCondLst>
                                  <p:childTnLst>
                                    <p:animMotion origin="layout" path="M -0.00139 -0.00061 L -0.13907 -0.19814 L -0.13907 -0.19814 " pathEditMode="relative" ptsTypes="AAA">
                                      <p:cBhvr>
                                        <p:cTn id="98" dur="500" fill="hold"/>
                                        <p:tgtEl>
                                          <p:spTgt spid="39"/>
                                        </p:tgtEl>
                                        <p:attrNameLst>
                                          <p:attrName>ppt_x</p:attrName>
                                          <p:attrName>ppt_y</p:attrName>
                                        </p:attrNameLst>
                                      </p:cBhvr>
                                    </p:animMotion>
                                  </p:childTnLst>
                                  <p:subTnLst>
                                    <p:set>
                                      <p:cBhvr override="childStyle">
                                        <p:cTn dur="1" fill="hold" display="0" masterRel="sameClick" afterEffect="1">
                                          <p:stCondLst>
                                            <p:cond evt="end" delay="0">
                                              <p:tn val="97"/>
                                            </p:cond>
                                          </p:stCondLst>
                                        </p:cTn>
                                        <p:tgtEl>
                                          <p:spTgt spid="39"/>
                                        </p:tgtEl>
                                        <p:attrNameLst>
                                          <p:attrName>style.visibility</p:attrName>
                                        </p:attrNameLst>
                                      </p:cBhvr>
                                      <p:to>
                                        <p:strVal val="hidden"/>
                                      </p:to>
                                    </p:set>
                                  </p:subTnLst>
                                </p:cTn>
                              </p:par>
                            </p:childTnLst>
                          </p:cTn>
                        </p:par>
                        <p:par>
                          <p:cTn id="99" fill="hold">
                            <p:stCondLst>
                              <p:cond delay="5500"/>
                            </p:stCondLst>
                            <p:childTnLst>
                              <p:par>
                                <p:cTn id="100" presetID="1" presetClass="exit" presetSubtype="0" fill="hold" grpId="1" nodeType="afterEffect">
                                  <p:stCondLst>
                                    <p:cond delay="0"/>
                                  </p:stCondLst>
                                  <p:childTnLst>
                                    <p:set>
                                      <p:cBhvr>
                                        <p:cTn id="101" dur="1" fill="hold">
                                          <p:stCondLst>
                                            <p:cond delay="0"/>
                                          </p:stCondLst>
                                        </p:cTn>
                                        <p:tgtEl>
                                          <p:spTgt spid="3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107" presetID="10"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childTnLst>
                          </p:cTn>
                        </p:par>
                        <p:par>
                          <p:cTn id="110" fill="hold">
                            <p:stCondLst>
                              <p:cond delay="500"/>
                            </p:stCondLst>
                            <p:childTnLst>
                              <p:par>
                                <p:cTn id="111" presetID="0" presetClass="path" presetSubtype="0" accel="50000" decel="50000" fill="hold" grpId="1" nodeType="afterEffect">
                                  <p:stCondLst>
                                    <p:cond delay="0"/>
                                  </p:stCondLst>
                                  <p:childTnLst>
                                    <p:animMotion origin="layout" path="M 0.00086 -0.00216 L 0.08177 -0.11173 " pathEditMode="relative" ptsTypes="AA">
                                      <p:cBhvr>
                                        <p:cTn id="112" dur="500" fill="hold"/>
                                        <p:tgtEl>
                                          <p:spTgt spid="41"/>
                                        </p:tgtEl>
                                        <p:attrNameLst>
                                          <p:attrName>ppt_x</p:attrName>
                                          <p:attrName>ppt_y</p:attrName>
                                        </p:attrNameLst>
                                      </p:cBhvr>
                                    </p:animMotion>
                                  </p:childTnLst>
                                  <p:subTnLst>
                                    <p:set>
                                      <p:cBhvr override="childStyle">
                                        <p:cTn dur="1" fill="hold" display="0" masterRel="sameClick" afterEffect="1">
                                          <p:stCondLst>
                                            <p:cond evt="end" delay="0">
                                              <p:tn val="111"/>
                                            </p:cond>
                                          </p:stCondLst>
                                        </p:cTn>
                                        <p:tgtEl>
                                          <p:spTgt spid="41"/>
                                        </p:tgtEl>
                                        <p:attrNameLst>
                                          <p:attrName>style.visibility</p:attrName>
                                        </p:attrNameLst>
                                      </p:cBhvr>
                                      <p:to>
                                        <p:strVal val="hidden"/>
                                      </p:to>
                                    </p:set>
                                  </p:subTnLst>
                                </p:cTn>
                              </p:par>
                            </p:childTnLst>
                          </p:cTn>
                        </p:par>
                        <p:par>
                          <p:cTn id="113" fill="hold">
                            <p:stCondLst>
                              <p:cond delay="1000"/>
                            </p:stCondLst>
                            <p:childTnLst>
                              <p:par>
                                <p:cTn id="114" presetID="10" presetClass="entr" presetSubtype="0" fill="hold" nodeType="after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500"/>
                                        <p:tgtEl>
                                          <p:spTgt spid="42"/>
                                        </p:tgtEl>
                                      </p:cBhvr>
                                    </p:animEffect>
                                  </p:childTnLst>
                                </p:cTn>
                              </p:par>
                            </p:childTnLst>
                          </p:cTn>
                        </p:par>
                        <p:par>
                          <p:cTn id="117" fill="hold">
                            <p:stCondLst>
                              <p:cond delay="1500"/>
                            </p:stCondLst>
                            <p:childTnLst>
                              <p:par>
                                <p:cTn id="118" presetID="0" presetClass="path" presetSubtype="0" accel="50000" decel="50000" fill="hold" nodeType="afterEffect">
                                  <p:stCondLst>
                                    <p:cond delay="0"/>
                                  </p:stCondLst>
                                  <p:childTnLst>
                                    <p:animMotion origin="layout" path="M 0.0007 -0.00093 L -0.13194 0.09383 " pathEditMode="relative" ptsTypes="AA">
                                      <p:cBhvr>
                                        <p:cTn id="119" dur="5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31" grpId="0"/>
      <p:bldP spid="32" grpId="0"/>
      <p:bldP spid="33" grpId="0" bldLvl="0" animBg="1"/>
      <p:bldP spid="33" grpId="1" bldLvl="0" animBg="1"/>
      <p:bldP spid="34" grpId="0" bldLvl="0" animBg="1"/>
      <p:bldP spid="34" grpId="1" bldLvl="0" animBg="1"/>
      <p:bldP spid="37" grpId="0"/>
      <p:bldP spid="38" grpId="0"/>
      <p:bldP spid="40" grpId="0" bldLvl="0" animBg="1"/>
      <p:bldP spid="41" grpId="0" bldLvl="0" animBg="1"/>
      <p:bldP spid="41"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28"/>
          <p:cNvCxnSpPr/>
          <p:nvPr/>
        </p:nvCxnSpPr>
        <p:spPr>
          <a:xfrm>
            <a:off x="977869" y="2029372"/>
            <a:ext cx="3569442" cy="0"/>
          </a:xfrm>
          <a:prstGeom prst="line">
            <a:avLst/>
          </a:prstGeom>
          <a:ln w="25400">
            <a:solidFill>
              <a:srgbClr val="7DB6EF"/>
            </a:solidFill>
            <a:tailEnd type="oval"/>
          </a:ln>
        </p:spPr>
        <p:style>
          <a:lnRef idx="1">
            <a:schemeClr val="accent1"/>
          </a:lnRef>
          <a:fillRef idx="0">
            <a:schemeClr val="accent1"/>
          </a:fillRef>
          <a:effectRef idx="0">
            <a:schemeClr val="accent1"/>
          </a:effectRef>
          <a:fontRef idx="minor">
            <a:schemeClr val="tx1"/>
          </a:fontRef>
        </p:style>
      </p:cxnSp>
      <p:grpSp>
        <p:nvGrpSpPr>
          <p:cNvPr id="1051" name="Group 40"/>
          <p:cNvGrpSpPr/>
          <p:nvPr/>
        </p:nvGrpSpPr>
        <p:grpSpPr>
          <a:xfrm>
            <a:off x="1098847" y="1693633"/>
            <a:ext cx="4285548" cy="233056"/>
            <a:chOff x="8089364" y="4652640"/>
            <a:chExt cx="3495534" cy="310740"/>
          </a:xfrm>
        </p:grpSpPr>
        <p:grpSp>
          <p:nvGrpSpPr>
            <p:cNvPr id="1054" name="Group 43"/>
            <p:cNvGrpSpPr/>
            <p:nvPr/>
          </p:nvGrpSpPr>
          <p:grpSpPr>
            <a:xfrm>
              <a:off x="8498520" y="4652640"/>
              <a:ext cx="271440" cy="135000"/>
              <a:chOff x="8498520" y="4652640"/>
              <a:chExt cx="271440" cy="135000"/>
            </a:xfrm>
          </p:grpSpPr>
          <p:sp>
            <p:nvSpPr>
              <p:cNvPr id="1057" name="Line 46"/>
              <p:cNvSpPr/>
              <p:nvPr/>
            </p:nvSpPr>
            <p:spPr>
              <a:xfrm flipV="1">
                <a:off x="8605080" y="4743360"/>
                <a:ext cx="5220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058" name="Line 47"/>
              <p:cNvSpPr/>
              <p:nvPr/>
            </p:nvSpPr>
            <p:spPr>
              <a:xfrm flipH="1" flipV="1">
                <a:off x="8748000" y="4743360"/>
                <a:ext cx="2196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059" name="Line 48"/>
              <p:cNvSpPr/>
              <p:nvPr/>
            </p:nvSpPr>
            <p:spPr>
              <a:xfrm flipH="1">
                <a:off x="8498520" y="4652640"/>
                <a:ext cx="7632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060" name="Line 49"/>
              <p:cNvSpPr/>
              <p:nvPr/>
            </p:nvSpPr>
            <p:spPr>
              <a:xfrm flipH="1">
                <a:off x="8498520" y="4787640"/>
                <a:ext cx="3024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061" name="Line 50"/>
              <p:cNvSpPr/>
              <p:nvPr/>
            </p:nvSpPr>
            <p:spPr>
              <a:xfrm flipH="1">
                <a:off x="8498520" y="4713120"/>
                <a:ext cx="4608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grpSp>
        <p:sp>
          <p:nvSpPr>
            <p:cNvPr id="1062" name="CustomShape 51"/>
            <p:cNvSpPr/>
            <p:nvPr/>
          </p:nvSpPr>
          <p:spPr>
            <a:xfrm>
              <a:off x="8089364" y="4676361"/>
              <a:ext cx="3495534" cy="28701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r>
                <a:rPr lang="fr-FR" altLang="en-US" b="1">
                  <a:cs typeface="Arial" panose="020B0604020202020204"/>
                  <a:sym typeface="+mn-ea"/>
                </a:rPr>
                <a:t> </a:t>
              </a:r>
              <a:r>
                <a:rPr lang="en-US" altLang="en-US" b="1">
                  <a:cs typeface="Arial" panose="020B0604020202020204"/>
                  <a:sym typeface="+mn-ea"/>
                </a:rPr>
                <a:t>Network Concepts and Challenges</a:t>
              </a:r>
              <a:endParaRPr lang="en-US" b="1">
                <a:cs typeface="Arial" panose="020B0604020202020204"/>
              </a:endParaRPr>
            </a:p>
          </p:txBody>
        </p:sp>
      </p:grpSp>
      <p:grpSp>
        <p:nvGrpSpPr>
          <p:cNvPr id="12" name="Group 40"/>
          <p:cNvGrpSpPr/>
          <p:nvPr/>
        </p:nvGrpSpPr>
        <p:grpSpPr>
          <a:xfrm>
            <a:off x="1154822" y="3876912"/>
            <a:ext cx="2747010" cy="778158"/>
            <a:chOff x="8005409" y="4652640"/>
            <a:chExt cx="3989009" cy="1037379"/>
          </a:xfrm>
        </p:grpSpPr>
        <p:grpSp>
          <p:nvGrpSpPr>
            <p:cNvPr id="13" name="Group 43"/>
            <p:cNvGrpSpPr/>
            <p:nvPr/>
          </p:nvGrpSpPr>
          <p:grpSpPr>
            <a:xfrm>
              <a:off x="8498520" y="4652640"/>
              <a:ext cx="271440" cy="135000"/>
              <a:chOff x="8498520" y="4652640"/>
              <a:chExt cx="271440" cy="135000"/>
            </a:xfrm>
          </p:grpSpPr>
          <p:sp>
            <p:nvSpPr>
              <p:cNvPr id="17" name="Line 46"/>
              <p:cNvSpPr/>
              <p:nvPr/>
            </p:nvSpPr>
            <p:spPr>
              <a:xfrm flipV="1">
                <a:off x="8605080" y="4743360"/>
                <a:ext cx="5220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8" name="Line 47"/>
              <p:cNvSpPr/>
              <p:nvPr/>
            </p:nvSpPr>
            <p:spPr>
              <a:xfrm flipH="1" flipV="1">
                <a:off x="8748000" y="4743360"/>
                <a:ext cx="2196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9" name="Line 48"/>
              <p:cNvSpPr/>
              <p:nvPr/>
            </p:nvSpPr>
            <p:spPr>
              <a:xfrm flipH="1">
                <a:off x="8498520" y="4652640"/>
                <a:ext cx="7632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20" name="Line 49"/>
              <p:cNvSpPr/>
              <p:nvPr/>
            </p:nvSpPr>
            <p:spPr>
              <a:xfrm flipH="1">
                <a:off x="8498520" y="4787640"/>
                <a:ext cx="3024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21" name="Line 50"/>
              <p:cNvSpPr/>
              <p:nvPr/>
            </p:nvSpPr>
            <p:spPr>
              <a:xfrm flipH="1">
                <a:off x="8498520" y="4713120"/>
                <a:ext cx="4608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grpSp>
        <p:sp>
          <p:nvSpPr>
            <p:cNvPr id="14" name="CustomShape 51"/>
            <p:cNvSpPr/>
            <p:nvPr/>
          </p:nvSpPr>
          <p:spPr>
            <a:xfrm>
              <a:off x="8005409" y="5372569"/>
              <a:ext cx="3989009" cy="31745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a:lnSpc>
                  <a:spcPct val="100000"/>
                </a:lnSpc>
              </a:pPr>
              <a:r>
                <a:rPr lang="fr-FR" sz="1550" b="1" spc="-1">
                  <a:solidFill>
                    <a:schemeClr val="tx1"/>
                  </a:solidFill>
                  <a:latin typeface="+mj-lt"/>
                </a:rPr>
                <a:t>Conclusion </a:t>
              </a:r>
              <a:r>
                <a:rPr lang="en-US" altLang="fr-FR" sz="1550" b="1" spc="-1">
                  <a:solidFill>
                    <a:schemeClr val="tx1"/>
                  </a:solidFill>
                  <a:latin typeface="+mj-lt"/>
                </a:rPr>
                <a:t>and perspectives</a:t>
              </a:r>
              <a:endParaRPr lang="en-US" altLang="fr-FR" sz="1550" b="1" spc="-1">
                <a:solidFill>
                  <a:schemeClr val="tx1"/>
                </a:solidFill>
                <a:latin typeface="+mj-lt"/>
              </a:endParaRPr>
            </a:p>
          </p:txBody>
        </p:sp>
      </p:grpSp>
      <p:sp>
        <p:nvSpPr>
          <p:cNvPr id="31" name="Frame 17"/>
          <p:cNvSpPr/>
          <p:nvPr/>
        </p:nvSpPr>
        <p:spPr>
          <a:xfrm>
            <a:off x="714955" y="4448335"/>
            <a:ext cx="253841" cy="24717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solidFill>
                <a:schemeClr val="tx1"/>
              </a:solidFill>
            </a:endParaRPr>
          </a:p>
        </p:txBody>
      </p:sp>
      <p:sp>
        <p:nvSpPr>
          <p:cNvPr id="46" name="Donut 59"/>
          <p:cNvSpPr/>
          <p:nvPr/>
        </p:nvSpPr>
        <p:spPr>
          <a:xfrm>
            <a:off x="560343" y="3396288"/>
            <a:ext cx="525780" cy="525780"/>
          </a:xfrm>
          <a:prstGeom prst="donut">
            <a:avLst>
              <a:gd name="adj" fmla="val 8736"/>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lumMod val="75000"/>
                  <a:lumOff val="25000"/>
                </a:schemeClr>
              </a:solidFill>
            </a:endParaRPr>
          </a:p>
        </p:txBody>
      </p:sp>
      <p:sp>
        <p:nvSpPr>
          <p:cNvPr id="53" name="Donut 59"/>
          <p:cNvSpPr/>
          <p:nvPr/>
        </p:nvSpPr>
        <p:spPr>
          <a:xfrm>
            <a:off x="525367" y="1613803"/>
            <a:ext cx="525780" cy="525780"/>
          </a:xfrm>
          <a:prstGeom prst="donut">
            <a:avLst>
              <a:gd name="adj" fmla="val 8736"/>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lumMod val="75000"/>
                  <a:lumOff val="25000"/>
                </a:schemeClr>
              </a:solidFill>
            </a:endParaRPr>
          </a:p>
        </p:txBody>
      </p:sp>
      <p:cxnSp>
        <p:nvCxnSpPr>
          <p:cNvPr id="86" name="Straight Connector 85"/>
          <p:cNvCxnSpPr/>
          <p:nvPr/>
        </p:nvCxnSpPr>
        <p:spPr>
          <a:xfrm>
            <a:off x="1084834" y="4657194"/>
            <a:ext cx="3545205" cy="0"/>
          </a:xfrm>
          <a:prstGeom prst="line">
            <a:avLst/>
          </a:prstGeom>
          <a:ln w="25400">
            <a:solidFill>
              <a:srgbClr val="7DB6EF"/>
            </a:solidFill>
            <a:tailEnd type="oval"/>
          </a:ln>
        </p:spPr>
        <p:style>
          <a:lnRef idx="1">
            <a:schemeClr val="accent1"/>
          </a:lnRef>
          <a:fillRef idx="0">
            <a:schemeClr val="accent1"/>
          </a:fillRef>
          <a:effectRef idx="0">
            <a:schemeClr val="accent1"/>
          </a:effectRef>
          <a:fontRef idx="minor">
            <a:schemeClr val="tx1"/>
          </a:fontRef>
        </p:style>
      </p:cxnSp>
      <p:sp>
        <p:nvSpPr>
          <p:cNvPr id="88" name="Donut 59"/>
          <p:cNvSpPr/>
          <p:nvPr/>
        </p:nvSpPr>
        <p:spPr>
          <a:xfrm>
            <a:off x="572501" y="4302646"/>
            <a:ext cx="525780" cy="525780"/>
          </a:xfrm>
          <a:prstGeom prst="donut">
            <a:avLst>
              <a:gd name="adj" fmla="val 8736"/>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lumMod val="75000"/>
                  <a:lumOff val="25000"/>
                </a:schemeClr>
              </a:solidFill>
            </a:endParaRPr>
          </a:p>
        </p:txBody>
      </p:sp>
      <p:sp>
        <p:nvSpPr>
          <p:cNvPr id="91" name="Rectangle 30"/>
          <p:cNvSpPr/>
          <p:nvPr/>
        </p:nvSpPr>
        <p:spPr>
          <a:xfrm>
            <a:off x="637834" y="1711416"/>
            <a:ext cx="278606" cy="33670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27" name="Text Box 26"/>
          <p:cNvSpPr txBox="1"/>
          <p:nvPr/>
        </p:nvSpPr>
        <p:spPr>
          <a:xfrm>
            <a:off x="5071039" y="1631019"/>
            <a:ext cx="3341937" cy="655769"/>
          </a:xfrm>
          <a:prstGeom prst="roundRect">
            <a:avLst/>
          </a:prstGeom>
          <a:solidFill>
            <a:srgbClr val="7DB6EF"/>
          </a:solidFill>
          <a:ln w="25400">
            <a:solidFill>
              <a:srgbClr val="7DB6EF"/>
            </a:solidFill>
          </a:ln>
        </p:spPr>
        <p:txBody>
          <a:bodyPr wrap="square" lIns="91440" tIns="45720" rIns="91440" bIns="45720" rtlCol="0" anchor="t">
            <a:spAutoFit/>
          </a:bodyPr>
          <a:lstStyle/>
          <a:p>
            <a:pPr marL="213995" indent="-213995">
              <a:buClr>
                <a:schemeClr val="bg1"/>
              </a:buClr>
              <a:buFont typeface="Wingdings 2" panose="05020102010507070707" pitchFamily="18" charset="2"/>
              <a:buChar char="®"/>
            </a:pPr>
            <a:r>
              <a:rPr lang="fr-FR" sz="1050" err="1"/>
              <a:t>Hierarchical</a:t>
            </a:r>
            <a:r>
              <a:rPr lang="fr-FR" sz="1050"/>
              <a:t> Network Design</a:t>
            </a:r>
            <a:endParaRPr lang="fr-FR" sz="1050"/>
          </a:p>
          <a:p>
            <a:pPr marL="213995" indent="-213995">
              <a:buClr>
                <a:schemeClr val="bg1"/>
              </a:buClr>
              <a:buFont typeface="Wingdings 2" panose="05020102010507070707" pitchFamily="18" charset="2"/>
              <a:buChar char="®"/>
            </a:pPr>
            <a:r>
              <a:rPr lang="fr-FR" sz="1050">
                <a:sym typeface="+mn-ea"/>
              </a:rPr>
              <a:t>key challenges of TCP/IP </a:t>
            </a:r>
            <a:endParaRPr lang="fr-FR" sz="1050"/>
          </a:p>
          <a:p>
            <a:pPr marL="213995" indent="-213995">
              <a:buClr>
                <a:schemeClr val="bg1"/>
              </a:buClr>
              <a:buFont typeface="Wingdings 2" panose="05020102010507070707" pitchFamily="18" charset="2"/>
              <a:buChar char="®"/>
            </a:pPr>
            <a:r>
              <a:rPr lang="fr-FR" sz="1050" err="1"/>
              <a:t>Named</a:t>
            </a:r>
            <a:r>
              <a:rPr lang="fr-FR" sz="1050"/>
              <a:t> Data Networking (NDN)</a:t>
            </a:r>
            <a:endParaRPr lang="fr-FR" sz="1050"/>
          </a:p>
        </p:txBody>
      </p:sp>
      <p:grpSp>
        <p:nvGrpSpPr>
          <p:cNvPr id="56" name="Groupe 55"/>
          <p:cNvGrpSpPr/>
          <p:nvPr/>
        </p:nvGrpSpPr>
        <p:grpSpPr>
          <a:xfrm>
            <a:off x="531286" y="524179"/>
            <a:ext cx="528161" cy="669414"/>
            <a:chOff x="682625" y="681652"/>
            <a:chExt cx="704215" cy="892552"/>
          </a:xfrm>
        </p:grpSpPr>
        <p:sp>
          <p:nvSpPr>
            <p:cNvPr id="26" name="Donut 59"/>
            <p:cNvSpPr/>
            <p:nvPr/>
          </p:nvSpPr>
          <p:spPr>
            <a:xfrm>
              <a:off x="685800" y="770255"/>
              <a:ext cx="701040" cy="701040"/>
            </a:xfrm>
            <a:prstGeom prst="donut">
              <a:avLst>
                <a:gd name="adj" fmla="val 873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lumMod val="75000"/>
                    <a:lumOff val="25000"/>
                  </a:schemeClr>
                </a:solidFill>
              </a:endParaRPr>
            </a:p>
          </p:txBody>
        </p:sp>
        <p:sp>
          <p:nvSpPr>
            <p:cNvPr id="50" name="Donut 59"/>
            <p:cNvSpPr/>
            <p:nvPr/>
          </p:nvSpPr>
          <p:spPr>
            <a:xfrm>
              <a:off x="682625" y="770255"/>
              <a:ext cx="701040" cy="701040"/>
            </a:xfrm>
            <a:prstGeom prst="donut">
              <a:avLst>
                <a:gd name="adj" fmla="val 8736"/>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rgbClr val="7DB6EF"/>
                </a:solidFill>
              </a:endParaRPr>
            </a:p>
          </p:txBody>
        </p:sp>
        <p:sp>
          <p:nvSpPr>
            <p:cNvPr id="148" name="Text Box 147"/>
            <p:cNvSpPr txBox="1"/>
            <p:nvPr/>
          </p:nvSpPr>
          <p:spPr>
            <a:xfrm>
              <a:off x="722922" y="681652"/>
              <a:ext cx="626110" cy="892552"/>
            </a:xfrm>
            <a:prstGeom prst="rect">
              <a:avLst/>
            </a:prstGeom>
            <a:noFill/>
          </p:spPr>
          <p:txBody>
            <a:bodyPr wrap="square" rtlCol="0">
              <a:spAutoFit/>
            </a:bodyPr>
            <a:lstStyle/>
            <a:p>
              <a:pPr algn="l">
                <a:lnSpc>
                  <a:spcPct val="100000"/>
                </a:lnSpc>
              </a:pPr>
              <a:r>
                <a:rPr lang="fr-FR" altLang="en-US" sz="3750" b="1">
                  <a:solidFill>
                    <a:srgbClr val="7DB6EF"/>
                  </a:solidFill>
                </a:rPr>
                <a:t>?</a:t>
              </a:r>
              <a:endParaRPr lang="fr-FR" altLang="en-US" sz="3750" b="1">
                <a:solidFill>
                  <a:srgbClr val="7DB6EF"/>
                </a:solidFill>
              </a:endParaRPr>
            </a:p>
          </p:txBody>
        </p:sp>
      </p:grpSp>
      <p:sp>
        <p:nvSpPr>
          <p:cNvPr id="36" name="TextShape 1"/>
          <p:cNvSpPr txBox="1"/>
          <p:nvPr/>
        </p:nvSpPr>
        <p:spPr>
          <a:xfrm>
            <a:off x="253365" y="171450"/>
            <a:ext cx="2832735" cy="323374"/>
          </a:xfrm>
          <a:prstGeom prst="rect">
            <a:avLst/>
          </a:prstGeom>
          <a:noFill/>
          <a:ln>
            <a:noFill/>
          </a:ln>
        </p:spPr>
        <p:txBody>
          <a:bodyPr lIns="0" tIns="0" rIns="0" bIns="0">
            <a:noAutofit/>
          </a:bodyPr>
          <a:lstStyle/>
          <a:p>
            <a:pPr>
              <a:lnSpc>
                <a:spcPct val="90000"/>
              </a:lnSpc>
            </a:pPr>
            <a:r>
              <a:rPr lang="en-US" sz="2400">
                <a:latin typeface="+mj-lt"/>
              </a:rPr>
              <a:t>Content</a:t>
            </a:r>
            <a:endParaRPr lang="en-US" sz="2400">
              <a:solidFill>
                <a:schemeClr val="accent1"/>
              </a:solidFill>
              <a:latin typeface="+mj-lt"/>
            </a:endParaRPr>
          </a:p>
        </p:txBody>
      </p:sp>
      <p:sp>
        <p:nvSpPr>
          <p:cNvPr id="968" name="Rectangle 967"/>
          <p:cNvSpPr/>
          <p:nvPr/>
        </p:nvSpPr>
        <p:spPr>
          <a:xfrm>
            <a:off x="3143250" y="306137"/>
            <a:ext cx="5742161" cy="54000"/>
          </a:xfrm>
          <a:prstGeom prst="rect">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pic>
        <p:nvPicPr>
          <p:cNvPr id="2" name="Graphique 1" descr="Programmeu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7693" y="3396288"/>
            <a:ext cx="460007" cy="460007"/>
          </a:xfrm>
          <a:prstGeom prst="rect">
            <a:avLst/>
          </a:prstGeom>
        </p:spPr>
      </p:pic>
      <p:grpSp>
        <p:nvGrpSpPr>
          <p:cNvPr id="83" name="Group 5"/>
          <p:cNvGrpSpPr/>
          <p:nvPr/>
        </p:nvGrpSpPr>
        <p:grpSpPr>
          <a:xfrm>
            <a:off x="1097153" y="737759"/>
            <a:ext cx="4518360" cy="254983"/>
            <a:chOff x="8460528" y="1312734"/>
            <a:chExt cx="3435361" cy="304386"/>
          </a:xfrm>
        </p:grpSpPr>
        <p:grpSp>
          <p:nvGrpSpPr>
            <p:cNvPr id="84" name="Group 8"/>
            <p:cNvGrpSpPr/>
            <p:nvPr/>
          </p:nvGrpSpPr>
          <p:grpSpPr>
            <a:xfrm>
              <a:off x="8535240" y="1342440"/>
              <a:ext cx="275760" cy="274680"/>
              <a:chOff x="8535240" y="1342440"/>
              <a:chExt cx="275760" cy="274680"/>
            </a:xfrm>
          </p:grpSpPr>
          <p:sp>
            <p:nvSpPr>
              <p:cNvPr id="87" name="CustomShape 9"/>
              <p:cNvSpPr/>
              <p:nvPr/>
            </p:nvSpPr>
            <p:spPr>
              <a:xfrm>
                <a:off x="8631720" y="1377720"/>
                <a:ext cx="83160" cy="83160"/>
              </a:xfrm>
              <a:prstGeom prst="ellipse">
                <a:avLst/>
              </a:prstGeom>
              <a:noFill/>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89" name="CustomShape 10"/>
              <p:cNvSpPr/>
              <p:nvPr/>
            </p:nvSpPr>
            <p:spPr>
              <a:xfrm>
                <a:off x="8592480" y="1342440"/>
                <a:ext cx="162000" cy="250560"/>
              </a:xfrm>
              <a:custGeom>
                <a:avLst/>
                <a:gdLst/>
                <a:ahLst/>
                <a:cxnLst/>
                <a:rect l="l" t="t" r="r" b="b"/>
                <a:pathLst>
                  <a:path w="54" h="84">
                    <a:moveTo>
                      <a:pt x="54" y="27"/>
                    </a:moveTo>
                    <a:cubicBezTo>
                      <a:pt x="54" y="43"/>
                      <a:pt x="27" y="84"/>
                      <a:pt x="27" y="84"/>
                    </a:cubicBezTo>
                    <a:cubicBezTo>
                      <a:pt x="27" y="84"/>
                      <a:pt x="0" y="43"/>
                      <a:pt x="0" y="27"/>
                    </a:cubicBezTo>
                    <a:cubicBezTo>
                      <a:pt x="0" y="12"/>
                      <a:pt x="12" y="0"/>
                      <a:pt x="27" y="0"/>
                    </a:cubicBezTo>
                    <a:cubicBezTo>
                      <a:pt x="42" y="0"/>
                      <a:pt x="54" y="12"/>
                      <a:pt x="54" y="27"/>
                    </a:cubicBezTo>
                    <a:close/>
                  </a:path>
                </a:pathLst>
              </a:custGeom>
              <a:noFill/>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96" name="CustomShape 11"/>
              <p:cNvSpPr/>
              <p:nvPr/>
            </p:nvSpPr>
            <p:spPr>
              <a:xfrm>
                <a:off x="8535240" y="1573200"/>
                <a:ext cx="275760" cy="43920"/>
              </a:xfrm>
              <a:custGeom>
                <a:avLst/>
                <a:gdLst/>
                <a:ahLst/>
                <a:cxnLst/>
                <a:rect l="l" t="t"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grpSp>
        <p:sp>
          <p:nvSpPr>
            <p:cNvPr id="85" name="CustomShape 12"/>
            <p:cNvSpPr/>
            <p:nvPr/>
          </p:nvSpPr>
          <p:spPr>
            <a:xfrm>
              <a:off x="8460528" y="1312734"/>
              <a:ext cx="3435361" cy="28933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a:lnSpc>
                  <a:spcPct val="100000"/>
                </a:lnSpc>
              </a:pPr>
              <a:r>
                <a:rPr lang="fr-FR" sz="1575" b="1" spc="-1">
                  <a:solidFill>
                    <a:schemeClr val="tx1"/>
                  </a:solidFill>
                  <a:latin typeface="+mj-lt"/>
                </a:rPr>
                <a:t>Introduction</a:t>
              </a:r>
              <a:endParaRPr lang="fr-FR" sz="1575" b="1" spc="-1">
                <a:solidFill>
                  <a:schemeClr val="tx1"/>
                </a:solidFill>
                <a:latin typeface="+mj-lt"/>
              </a:endParaRPr>
            </a:p>
          </p:txBody>
        </p:sp>
      </p:grpSp>
      <p:cxnSp>
        <p:nvCxnSpPr>
          <p:cNvPr id="97" name="Straight Connector 96"/>
          <p:cNvCxnSpPr/>
          <p:nvPr/>
        </p:nvCxnSpPr>
        <p:spPr>
          <a:xfrm>
            <a:off x="992499" y="1014229"/>
            <a:ext cx="3559969" cy="0"/>
          </a:xfrm>
          <a:prstGeom prst="line">
            <a:avLst/>
          </a:prstGeom>
          <a:ln w="25400">
            <a:solidFill>
              <a:srgbClr val="7DB6EF"/>
            </a:solidFill>
            <a:tailEnd type="oval"/>
          </a:ln>
        </p:spPr>
        <p:style>
          <a:lnRef idx="1">
            <a:schemeClr val="accent1"/>
          </a:lnRef>
          <a:fillRef idx="0">
            <a:schemeClr val="accent1"/>
          </a:fillRef>
          <a:effectRef idx="0">
            <a:schemeClr val="accent1"/>
          </a:effectRef>
          <a:fontRef idx="minor">
            <a:schemeClr val="tx1"/>
          </a:fontRef>
        </p:style>
      </p:cxnSp>
      <p:grpSp>
        <p:nvGrpSpPr>
          <p:cNvPr id="102" name="Group 40"/>
          <p:cNvGrpSpPr/>
          <p:nvPr/>
        </p:nvGrpSpPr>
        <p:grpSpPr>
          <a:xfrm>
            <a:off x="1093692" y="3493532"/>
            <a:ext cx="3702861" cy="342543"/>
            <a:chOff x="7862676" y="4652640"/>
            <a:chExt cx="2722497" cy="456724"/>
          </a:xfrm>
        </p:grpSpPr>
        <p:grpSp>
          <p:nvGrpSpPr>
            <p:cNvPr id="103" name="Group 43"/>
            <p:cNvGrpSpPr/>
            <p:nvPr/>
          </p:nvGrpSpPr>
          <p:grpSpPr>
            <a:xfrm>
              <a:off x="8498520" y="4652640"/>
              <a:ext cx="349200" cy="150840"/>
              <a:chOff x="8498520" y="4652640"/>
              <a:chExt cx="349200" cy="150840"/>
            </a:xfrm>
          </p:grpSpPr>
          <p:sp>
            <p:nvSpPr>
              <p:cNvPr id="115" name="CustomShape 44"/>
              <p:cNvSpPr/>
              <p:nvPr/>
            </p:nvSpPr>
            <p:spPr>
              <a:xfrm>
                <a:off x="8570160" y="4653000"/>
                <a:ext cx="277560" cy="150480"/>
              </a:xfrm>
              <a:custGeom>
                <a:avLst/>
                <a:gdLst/>
                <a:ahLst/>
                <a:cxnLst/>
                <a:rect l="l" t="t" r="r" b="b"/>
                <a:pathLst>
                  <a:path w="74" h="40">
                    <a:moveTo>
                      <a:pt x="61" y="34"/>
                    </a:moveTo>
                    <a:cubicBezTo>
                      <a:pt x="60" y="37"/>
                      <a:pt x="56" y="40"/>
                      <a:pt x="53" y="40"/>
                    </a:cubicBezTo>
                    <a:cubicBezTo>
                      <a:pt x="5" y="40"/>
                      <a:pt x="5" y="40"/>
                      <a:pt x="5" y="40"/>
                    </a:cubicBezTo>
                    <a:cubicBezTo>
                      <a:pt x="2" y="40"/>
                      <a:pt x="0" y="37"/>
                      <a:pt x="1" y="34"/>
                    </a:cubicBezTo>
                    <a:cubicBezTo>
                      <a:pt x="13" y="6"/>
                      <a:pt x="13" y="6"/>
                      <a:pt x="13" y="6"/>
                    </a:cubicBezTo>
                    <a:cubicBezTo>
                      <a:pt x="14" y="3"/>
                      <a:pt x="18" y="0"/>
                      <a:pt x="21" y="0"/>
                    </a:cubicBezTo>
                    <a:cubicBezTo>
                      <a:pt x="69" y="0"/>
                      <a:pt x="69" y="0"/>
                      <a:pt x="69" y="0"/>
                    </a:cubicBezTo>
                    <a:cubicBezTo>
                      <a:pt x="72" y="0"/>
                      <a:pt x="74" y="3"/>
                      <a:pt x="73" y="6"/>
                    </a:cubicBezTo>
                    <a:lnTo>
                      <a:pt x="61" y="34"/>
                    </a:lnTo>
                    <a:close/>
                  </a:path>
                </a:pathLst>
              </a:custGeom>
              <a:noFill/>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16" name="CustomShape 45"/>
              <p:cNvSpPr/>
              <p:nvPr/>
            </p:nvSpPr>
            <p:spPr>
              <a:xfrm>
                <a:off x="8646480" y="4683240"/>
                <a:ext cx="164880" cy="60120"/>
              </a:xfrm>
              <a:custGeom>
                <a:avLst/>
                <a:gdLst/>
                <a:ahLst/>
                <a:cxnLst/>
                <a:rect l="l" t="t" r="r" b="b"/>
                <a:pathLst>
                  <a:path w="104" h="38">
                    <a:moveTo>
                      <a:pt x="104" y="0"/>
                    </a:moveTo>
                    <a:lnTo>
                      <a:pt x="35" y="38"/>
                    </a:lnTo>
                    <a:lnTo>
                      <a:pt x="0" y="0"/>
                    </a:lnTo>
                  </a:path>
                </a:pathLst>
              </a:custGeom>
              <a:noFill/>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17" name="Line 46"/>
              <p:cNvSpPr/>
              <p:nvPr/>
            </p:nvSpPr>
            <p:spPr>
              <a:xfrm flipV="1">
                <a:off x="8605080" y="4743360"/>
                <a:ext cx="5220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18" name="Line 47"/>
              <p:cNvSpPr/>
              <p:nvPr/>
            </p:nvSpPr>
            <p:spPr>
              <a:xfrm flipH="1" flipV="1">
                <a:off x="8748000" y="4743360"/>
                <a:ext cx="2196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19" name="Line 48"/>
              <p:cNvSpPr/>
              <p:nvPr/>
            </p:nvSpPr>
            <p:spPr>
              <a:xfrm flipH="1">
                <a:off x="8498520" y="4652640"/>
                <a:ext cx="7632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20" name="Line 49"/>
              <p:cNvSpPr/>
              <p:nvPr/>
            </p:nvSpPr>
            <p:spPr>
              <a:xfrm flipH="1">
                <a:off x="8498520" y="4787640"/>
                <a:ext cx="3024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121" name="Line 50"/>
              <p:cNvSpPr/>
              <p:nvPr/>
            </p:nvSpPr>
            <p:spPr>
              <a:xfrm flipH="1">
                <a:off x="8498520" y="4713120"/>
                <a:ext cx="4608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grpSp>
        <p:sp>
          <p:nvSpPr>
            <p:cNvPr id="104" name="CustomShape 51"/>
            <p:cNvSpPr/>
            <p:nvPr/>
          </p:nvSpPr>
          <p:spPr>
            <a:xfrm>
              <a:off x="7862676" y="4786200"/>
              <a:ext cx="2722497" cy="32316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r>
                <a:rPr lang="fr-FR" sz="1550" b="1" spc="-1">
                  <a:solidFill>
                    <a:schemeClr val="tx1"/>
                  </a:solidFill>
                  <a:latin typeface="+mj-lt"/>
                </a:rPr>
                <a:t>Simulation </a:t>
              </a:r>
              <a:r>
                <a:rPr lang="fr-FR" sz="1550" b="1" spc="-1" err="1">
                  <a:solidFill>
                    <a:schemeClr val="tx1"/>
                  </a:solidFill>
                  <a:latin typeface="+mj-lt"/>
                </a:rPr>
                <a:t>Results</a:t>
              </a:r>
              <a:r>
                <a:rPr lang="fr-FR" sz="1550" b="1" spc="-1">
                  <a:solidFill>
                    <a:schemeClr val="tx1"/>
                  </a:solidFill>
                  <a:latin typeface="+mj-lt"/>
                </a:rPr>
                <a:t> and Evaluation </a:t>
              </a:r>
              <a:endParaRPr lang="fr-FR" sz="1550" b="1" spc="-1">
                <a:solidFill>
                  <a:schemeClr val="tx1"/>
                </a:solidFill>
                <a:latin typeface="+mj-lt"/>
              </a:endParaRPr>
            </a:p>
          </p:txBody>
        </p:sp>
      </p:grpSp>
      <p:cxnSp>
        <p:nvCxnSpPr>
          <p:cNvPr id="122" name="Straight Connector 121"/>
          <p:cNvCxnSpPr/>
          <p:nvPr/>
        </p:nvCxnSpPr>
        <p:spPr>
          <a:xfrm flipV="1">
            <a:off x="966943" y="3867294"/>
            <a:ext cx="3592700" cy="16846"/>
          </a:xfrm>
          <a:prstGeom prst="line">
            <a:avLst/>
          </a:prstGeom>
          <a:ln w="25400">
            <a:solidFill>
              <a:srgbClr val="7DB6EF"/>
            </a:solidFill>
            <a:tailEnd type="oval"/>
          </a:ln>
        </p:spPr>
        <p:style>
          <a:lnRef idx="1">
            <a:schemeClr val="accent1"/>
          </a:lnRef>
          <a:fillRef idx="0">
            <a:schemeClr val="accent1"/>
          </a:fillRef>
          <a:effectRef idx="0">
            <a:schemeClr val="accent1"/>
          </a:effectRef>
          <a:fontRef idx="minor">
            <a:schemeClr val="tx1"/>
          </a:fontRef>
        </p:style>
      </p:cxnSp>
      <p:sp>
        <p:nvSpPr>
          <p:cNvPr id="123" name="ZoneTexte 41"/>
          <p:cNvSpPr txBox="1"/>
          <p:nvPr/>
        </p:nvSpPr>
        <p:spPr>
          <a:xfrm>
            <a:off x="5082583" y="3621824"/>
            <a:ext cx="3331487" cy="638473"/>
          </a:xfrm>
          <a:prstGeom prst="roundRect">
            <a:avLst/>
          </a:prstGeom>
          <a:solidFill>
            <a:srgbClr val="7DB6EF"/>
          </a:solidFill>
          <a:ln w="25400">
            <a:solidFill>
              <a:srgbClr val="7DB6EF"/>
            </a:solidFill>
          </a:ln>
        </p:spPr>
        <p:txBody>
          <a:bodyPr wrap="square" lIns="91440" tIns="45720" rIns="91440" bIns="45720" rtlCol="0" anchor="t">
            <a:spAutoFit/>
          </a:bodyPr>
          <a:lstStyle/>
          <a:p>
            <a:pPr marL="213995" indent="-213995">
              <a:buClr>
                <a:schemeClr val="bg1"/>
              </a:buClr>
              <a:buFont typeface="Wingdings 2" panose="05020102010507070707" pitchFamily="18" charset="2"/>
              <a:buChar char="®"/>
            </a:pPr>
            <a:r>
              <a:rPr lang="fr-FR" sz="1050" err="1"/>
              <a:t>Metrics</a:t>
            </a:r>
            <a:endParaRPr lang="fr-FR" sz="1050" err="1"/>
          </a:p>
          <a:p>
            <a:pPr marL="213995" indent="-213995">
              <a:buClr>
                <a:schemeClr val="bg1"/>
              </a:buClr>
              <a:buFont typeface="Wingdings 2" panose="05020102010507070707" pitchFamily="18" charset="2"/>
              <a:buChar char="®"/>
            </a:pPr>
            <a:r>
              <a:rPr lang="fr-FR" sz="1050"/>
              <a:t>Simulation </a:t>
            </a:r>
            <a:r>
              <a:rPr lang="fr-FR" sz="1050" err="1"/>
              <a:t>results</a:t>
            </a:r>
            <a:endParaRPr lang="fr-FR" sz="1050"/>
          </a:p>
          <a:p>
            <a:pPr marL="213995" indent="-213995">
              <a:buClr>
                <a:schemeClr val="bg1"/>
              </a:buClr>
              <a:buFont typeface="Wingdings 2" panose="05020102010507070707" pitchFamily="18" charset="2"/>
              <a:buChar char="®"/>
            </a:pPr>
            <a:r>
              <a:rPr lang="fr-FR" sz="1050"/>
              <a:t>Evaluation</a:t>
            </a:r>
            <a:endParaRPr lang="fr-FR" sz="1050"/>
          </a:p>
        </p:txBody>
      </p:sp>
      <p:cxnSp>
        <p:nvCxnSpPr>
          <p:cNvPr id="66" name="Straight Connector 28"/>
          <p:cNvCxnSpPr/>
          <p:nvPr/>
        </p:nvCxnSpPr>
        <p:spPr>
          <a:xfrm>
            <a:off x="1005326" y="2922201"/>
            <a:ext cx="3569442" cy="0"/>
          </a:xfrm>
          <a:prstGeom prst="line">
            <a:avLst/>
          </a:prstGeom>
          <a:ln w="25400">
            <a:solidFill>
              <a:srgbClr val="7DB6EF"/>
            </a:solidFill>
            <a:tailEnd type="oval"/>
          </a:ln>
        </p:spPr>
        <p:style>
          <a:lnRef idx="1">
            <a:schemeClr val="accent1"/>
          </a:lnRef>
          <a:fillRef idx="0">
            <a:schemeClr val="accent1"/>
          </a:fillRef>
          <a:effectRef idx="0">
            <a:schemeClr val="accent1"/>
          </a:effectRef>
          <a:fontRef idx="minor">
            <a:schemeClr val="tx1"/>
          </a:fontRef>
        </p:style>
      </p:cxnSp>
      <p:grpSp>
        <p:nvGrpSpPr>
          <p:cNvPr id="67" name="Group 40"/>
          <p:cNvGrpSpPr/>
          <p:nvPr/>
        </p:nvGrpSpPr>
        <p:grpSpPr>
          <a:xfrm>
            <a:off x="1117191" y="2616173"/>
            <a:ext cx="6190045" cy="430887"/>
            <a:chOff x="8078986" y="4583622"/>
            <a:chExt cx="3882524" cy="574515"/>
          </a:xfrm>
        </p:grpSpPr>
        <p:grpSp>
          <p:nvGrpSpPr>
            <p:cNvPr id="69" name="Group 43"/>
            <p:cNvGrpSpPr/>
            <p:nvPr/>
          </p:nvGrpSpPr>
          <p:grpSpPr>
            <a:xfrm>
              <a:off x="8498520" y="4652640"/>
              <a:ext cx="271440" cy="135000"/>
              <a:chOff x="8498520" y="4652640"/>
              <a:chExt cx="271440" cy="135000"/>
            </a:xfrm>
          </p:grpSpPr>
          <p:sp>
            <p:nvSpPr>
              <p:cNvPr id="71" name="Line 46"/>
              <p:cNvSpPr/>
              <p:nvPr/>
            </p:nvSpPr>
            <p:spPr>
              <a:xfrm flipV="1">
                <a:off x="8605080" y="4743360"/>
                <a:ext cx="5220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72" name="Line 47"/>
              <p:cNvSpPr/>
              <p:nvPr/>
            </p:nvSpPr>
            <p:spPr>
              <a:xfrm flipH="1" flipV="1">
                <a:off x="8748000" y="4743360"/>
                <a:ext cx="21960" cy="3816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73" name="Line 48"/>
              <p:cNvSpPr/>
              <p:nvPr/>
            </p:nvSpPr>
            <p:spPr>
              <a:xfrm flipH="1">
                <a:off x="8498520" y="4652640"/>
                <a:ext cx="7632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74" name="Line 49"/>
              <p:cNvSpPr/>
              <p:nvPr/>
            </p:nvSpPr>
            <p:spPr>
              <a:xfrm flipH="1">
                <a:off x="8498520" y="4787640"/>
                <a:ext cx="3024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sp>
            <p:nvSpPr>
              <p:cNvPr id="75" name="Line 50"/>
              <p:cNvSpPr/>
              <p:nvPr/>
            </p:nvSpPr>
            <p:spPr>
              <a:xfrm flipH="1">
                <a:off x="8498520" y="4713120"/>
                <a:ext cx="46080" cy="0"/>
              </a:xfrm>
              <a:prstGeom prst="line">
                <a:avLst/>
              </a:prstGeom>
              <a:ln w="12600" cap="rnd">
                <a:solidFill>
                  <a:schemeClr val="bg1"/>
                </a:solidFill>
                <a:round/>
              </a:ln>
            </p:spPr>
            <p:style>
              <a:lnRef idx="0">
                <a:scrgbClr r="0" g="0" b="0"/>
              </a:lnRef>
              <a:fillRef idx="0">
                <a:scrgbClr r="0" g="0" b="0"/>
              </a:fillRef>
              <a:effectRef idx="0">
                <a:scrgbClr r="0" g="0" b="0"/>
              </a:effectRef>
              <a:fontRef idx="minor"/>
            </p:style>
            <p:txBody>
              <a:bodyPr/>
              <a:lstStyle/>
              <a:p>
                <a:endParaRPr lang="fr-FR"/>
              </a:p>
            </p:txBody>
          </p:sp>
        </p:grpSp>
        <p:sp>
          <p:nvSpPr>
            <p:cNvPr id="70" name="CustomShape 51"/>
            <p:cNvSpPr/>
            <p:nvPr/>
          </p:nvSpPr>
          <p:spPr>
            <a:xfrm>
              <a:off x="8078986" y="4583622"/>
              <a:ext cx="3882524" cy="57451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r>
                <a:rPr lang="fr-FR" b="1"/>
                <a:t>Design and </a:t>
              </a:r>
              <a:r>
                <a:rPr lang="fr-FR" b="1" err="1"/>
                <a:t>Proposal</a:t>
              </a:r>
              <a:r>
                <a:rPr lang="fr-FR" b="1"/>
                <a:t> of The Network </a:t>
              </a:r>
              <a:r>
                <a:rPr lang="fr-FR" b="1" err="1"/>
                <a:t>Topology</a:t>
              </a:r>
              <a:r>
                <a:rPr lang="fr-FR" b="1"/>
                <a:t> </a:t>
              </a:r>
              <a:br>
                <a:rPr lang="fr-FR" b="1"/>
              </a:br>
              <a:endParaRPr lang="fr-FR" b="1" spc="-1">
                <a:solidFill>
                  <a:schemeClr val="tx1"/>
                </a:solidFill>
                <a:latin typeface="+mj-lt"/>
              </a:endParaRPr>
            </a:p>
          </p:txBody>
        </p:sp>
      </p:grpSp>
      <p:sp>
        <p:nvSpPr>
          <p:cNvPr id="76" name="Donut 59"/>
          <p:cNvSpPr/>
          <p:nvPr/>
        </p:nvSpPr>
        <p:spPr>
          <a:xfrm>
            <a:off x="564665" y="2541227"/>
            <a:ext cx="525780" cy="525780"/>
          </a:xfrm>
          <a:prstGeom prst="donut">
            <a:avLst>
              <a:gd name="adj" fmla="val 8736"/>
            </a:avLst>
          </a:pr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lumMod val="75000"/>
                  <a:lumOff val="25000"/>
                </a:schemeClr>
              </a:solidFill>
            </a:endParaRPr>
          </a:p>
        </p:txBody>
      </p:sp>
      <p:sp>
        <p:nvSpPr>
          <p:cNvPr id="77" name="Rectangle 30"/>
          <p:cNvSpPr/>
          <p:nvPr/>
        </p:nvSpPr>
        <p:spPr>
          <a:xfrm>
            <a:off x="692713" y="2642461"/>
            <a:ext cx="278606" cy="33670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7DB6EF"/>
          </a:solidFill>
          <a:ln>
            <a:solidFill>
              <a:srgbClr val="7DB6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8" name="Text Box 26"/>
          <p:cNvSpPr txBox="1"/>
          <p:nvPr/>
        </p:nvSpPr>
        <p:spPr>
          <a:xfrm>
            <a:off x="5086454" y="2580279"/>
            <a:ext cx="3320371" cy="817245"/>
          </a:xfrm>
          <a:prstGeom prst="roundRect">
            <a:avLst/>
          </a:prstGeom>
          <a:solidFill>
            <a:srgbClr val="7DB6EF"/>
          </a:solidFill>
          <a:ln w="25400">
            <a:solidFill>
              <a:srgbClr val="7DB6EF"/>
            </a:solidFill>
          </a:ln>
        </p:spPr>
        <p:txBody>
          <a:bodyPr wrap="square" lIns="91440" tIns="45720" rIns="91440" bIns="45720" rtlCol="0" anchor="t">
            <a:spAutoFit/>
          </a:bodyPr>
          <a:lstStyle/>
          <a:p>
            <a:pPr marL="213995" indent="-213995">
              <a:buClr>
                <a:schemeClr val="bg1"/>
              </a:buClr>
              <a:buFont typeface="Wingdings 2" panose="05020102010507070707" pitchFamily="18" charset="2"/>
              <a:buChar char="®"/>
            </a:pPr>
            <a:r>
              <a:rPr lang="fr-FR" sz="1050" err="1"/>
              <a:t>Implementation</a:t>
            </a:r>
            <a:r>
              <a:rPr lang="fr-FR" sz="1050"/>
              <a:t> of the </a:t>
            </a:r>
            <a:r>
              <a:rPr lang="fr-FR" sz="1050" err="1"/>
              <a:t>Proposed</a:t>
            </a:r>
            <a:r>
              <a:rPr lang="fr-FR" sz="1050"/>
              <a:t> </a:t>
            </a:r>
            <a:r>
              <a:rPr lang="fr-FR" sz="1050" err="1"/>
              <a:t>Topology</a:t>
            </a:r>
            <a:r>
              <a:rPr lang="fr-FR" sz="1050"/>
              <a:t> </a:t>
            </a:r>
            <a:r>
              <a:rPr lang="fr-FR" sz="1050" err="1"/>
              <a:t>Using</a:t>
            </a:r>
            <a:r>
              <a:rPr lang="fr-FR" sz="1050"/>
              <a:t> TCP/IP</a:t>
            </a:r>
            <a:endParaRPr lang="fr-FR" sz="1050"/>
          </a:p>
          <a:p>
            <a:pPr marL="213995" indent="-213995">
              <a:buClr>
                <a:schemeClr val="bg1"/>
              </a:buClr>
              <a:buFont typeface="Wingdings 2" panose="05020102010507070707" pitchFamily="18" charset="2"/>
              <a:buChar char="®"/>
            </a:pPr>
            <a:r>
              <a:rPr lang="fr-FR" sz="1050" err="1"/>
              <a:t>Implementation</a:t>
            </a:r>
            <a:r>
              <a:rPr lang="fr-FR" sz="1050"/>
              <a:t> of the </a:t>
            </a:r>
            <a:r>
              <a:rPr lang="fr-FR" sz="1050" err="1"/>
              <a:t>Proposed</a:t>
            </a:r>
            <a:r>
              <a:rPr lang="fr-FR" sz="1050"/>
              <a:t> </a:t>
            </a:r>
            <a:r>
              <a:rPr lang="fr-FR" sz="1050" err="1"/>
              <a:t>Topology</a:t>
            </a:r>
            <a:r>
              <a:rPr lang="fr-FR" sz="1050"/>
              <a:t> </a:t>
            </a:r>
            <a:r>
              <a:rPr lang="fr-FR" sz="1050" err="1"/>
              <a:t>Using</a:t>
            </a:r>
            <a:r>
              <a:rPr lang="fr-FR" sz="1050"/>
              <a:t> </a:t>
            </a:r>
            <a:r>
              <a:rPr lang="fr-FR" sz="1050" err="1"/>
              <a:t>ndnSIM</a:t>
            </a:r>
            <a:r>
              <a:rPr lang="fr-FR" sz="1050"/>
              <a:t> </a:t>
            </a:r>
            <a:endParaRPr lang="fr-FR" sz="10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0"/>
                                  </p:stCondLst>
                                  <p:childTnLst>
                                    <p:set>
                                      <p:cBhvr>
                                        <p:cTn id="20" dur="1" fill="hold">
                                          <p:stCondLst>
                                            <p:cond delay="0"/>
                                          </p:stCondLst>
                                        </p:cTn>
                                        <p:tgtEl>
                                          <p:spTgt spid="1051"/>
                                        </p:tgtEl>
                                        <p:attrNameLst>
                                          <p:attrName>style.visibility</p:attrName>
                                        </p:attrNameLst>
                                      </p:cBhvr>
                                      <p:to>
                                        <p:strVal val="visible"/>
                                      </p:to>
                                    </p:set>
                                    <p:animEffect transition="in" filter="fade">
                                      <p:cBhvr>
                                        <p:cTn id="21" dur="500"/>
                                        <p:tgtEl>
                                          <p:spTgt spid="10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
                                        <p:tgtEl>
                                          <p:spTgt spid="76"/>
                                        </p:tgtEl>
                                      </p:cBhvr>
                                    </p:animEffect>
                                  </p:childTnLst>
                                </p:cTn>
                              </p:par>
                              <p:par>
                                <p:cTn id="39" presetID="10" presetClass="entr" presetSubtype="0" fill="hold" nodeType="withEffect">
                                  <p:stCondLst>
                                    <p:cond delay="40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fade">
                                      <p:cBhvr>
                                        <p:cTn id="61" dur="500"/>
                                        <p:tgtEl>
                                          <p:spTgt spid="1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6" grpId="0" animBg="1"/>
      <p:bldP spid="53" grpId="0" animBg="1"/>
      <p:bldP spid="88" grpId="0" animBg="1"/>
      <p:bldP spid="91" grpId="0" animBg="1"/>
      <p:bldP spid="27" grpId="0" bldLvl="0" animBg="1"/>
      <p:bldP spid="123" grpId="0" animBg="1"/>
      <p:bldP spid="76" grpId="0" animBg="1"/>
      <p:bldP spid="77" grpId="0" animBg="1"/>
      <p:bldP spid="7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avec coin rogné 10"/>
          <p:cNvSpPr/>
          <p:nvPr/>
        </p:nvSpPr>
        <p:spPr>
          <a:xfrm rot="16200000">
            <a:off x="8621395" y="4620895"/>
            <a:ext cx="395605" cy="650240"/>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12" name="Espace réservé du numéro de diapositive 8"/>
          <p:cNvSpPr>
            <a:spLocks noGrp="1"/>
          </p:cNvSpPr>
          <p:nvPr>
            <p:ph type="sldNum" sz="quarter" idx="12"/>
          </p:nvPr>
        </p:nvSpPr>
        <p:spPr>
          <a:xfrm>
            <a:off x="8394700" y="4809490"/>
            <a:ext cx="749300" cy="273685"/>
          </a:xfrm>
        </p:spPr>
        <p:txBody>
          <a:bodyPr/>
          <a:lstStyle/>
          <a:p>
            <a:pPr algn="ctr"/>
            <a:fld id="{11F1D64E-D886-4070-BE65-C94D21F49E92}" type="slidenum">
              <a:rPr lang="fr-FR" sz="1200" smtClean="0">
                <a:ln w="0"/>
                <a:solidFill>
                  <a:schemeClr val="tx1"/>
                </a:solidFill>
                <a:effectLst>
                  <a:outerShdw blurRad="38100" dist="19050" dir="2700000" algn="tl" rotWithShape="0">
                    <a:schemeClr val="dk1">
                      <a:alpha val="40000"/>
                    </a:schemeClr>
                  </a:outerShdw>
                </a:effectLst>
              </a:rPr>
            </a:fld>
            <a:r>
              <a:rPr lang="fr-FR" sz="1200" dirty="0">
                <a:ln w="0"/>
                <a:solidFill>
                  <a:schemeClr val="tx1"/>
                </a:solidFill>
                <a:effectLst>
                  <a:outerShdw blurRad="38100" dist="19050" dir="2700000" algn="tl" rotWithShape="0">
                    <a:schemeClr val="dk1">
                      <a:alpha val="40000"/>
                    </a:schemeClr>
                  </a:outerShdw>
                </a:effectLst>
              </a:rPr>
              <a:t> / </a:t>
            </a:r>
            <a:r>
              <a:rPr lang="fr-FR" sz="1200">
                <a:ln w="0"/>
                <a:solidFill>
                  <a:schemeClr val="tx1"/>
                </a:solidFill>
                <a:effectLst>
                  <a:outerShdw blurRad="38100" dist="19050" dir="2700000" algn="tl" rotWithShape="0">
                    <a:schemeClr val="dk1">
                      <a:alpha val="40000"/>
                    </a:schemeClr>
                  </a:outerShdw>
                </a:effectLst>
                <a:sym typeface="+mn-ea"/>
              </a:rPr>
              <a:t>53 </a:t>
            </a:r>
            <a:endParaRPr lang="fr-FR" sz="1200" dirty="0">
              <a:ln w="0"/>
              <a:solidFill>
                <a:schemeClr val="tx1"/>
              </a:solidFill>
              <a:effectLst>
                <a:outerShdw blurRad="38100" dist="19050" dir="2700000" algn="tl" rotWithShape="0">
                  <a:schemeClr val="dk1">
                    <a:alpha val="40000"/>
                  </a:schemeClr>
                </a:outerShdw>
              </a:effectLst>
              <a:sym typeface="+mn-ea"/>
            </a:endParaRPr>
          </a:p>
        </p:txBody>
      </p:sp>
      <p:graphicFrame>
        <p:nvGraphicFramePr>
          <p:cNvPr id="44" name="Tableau 5"/>
          <p:cNvGraphicFramePr>
            <a:graphicFrameLocks noGrp="1"/>
          </p:cNvGraphicFramePr>
          <p:nvPr/>
        </p:nvGraphicFramePr>
        <p:xfrm>
          <a:off x="1310639" y="1839382"/>
          <a:ext cx="2962910" cy="1798955"/>
        </p:xfrm>
        <a:graphic>
          <a:graphicData uri="http://schemas.openxmlformats.org/drawingml/2006/table">
            <a:tbl>
              <a:tblPr firstRow="1" bandRow="1">
                <a:tableStyleId>{69012ECD-51FC-41F1-AA8D-1B2483CD663E}</a:tableStyleId>
              </a:tblPr>
              <a:tblGrid>
                <a:gridCol w="2962910"/>
              </a:tblGrid>
              <a:tr h="424180">
                <a:tc>
                  <a:txBody>
                    <a:bodyPr/>
                    <a:lstStyle/>
                    <a:p>
                      <a:pPr algn="ctr"/>
                      <a:r>
                        <a:rPr lang="fr-FR" sz="1575" dirty="0" err="1">
                          <a:latin typeface="+mn-lt"/>
                          <a:cs typeface="Times New Roman" panose="02020603050405020304" pitchFamily="18" charset="0"/>
                        </a:rPr>
                        <a:t>Interest</a:t>
                      </a:r>
                      <a:r>
                        <a:rPr lang="fr-FR" sz="1575" dirty="0">
                          <a:latin typeface="+mn-lt"/>
                          <a:cs typeface="Times New Roman" panose="02020603050405020304" pitchFamily="18" charset="0"/>
                        </a:rPr>
                        <a:t> </a:t>
                      </a:r>
                      <a:r>
                        <a:rPr lang="fr-FR" sz="1575" dirty="0" err="1">
                          <a:latin typeface="+mn-lt"/>
                          <a:cs typeface="Times New Roman" panose="02020603050405020304" pitchFamily="18" charset="0"/>
                        </a:rPr>
                        <a:t>packet</a:t>
                      </a:r>
                      <a:endParaRPr lang="fr-FR" sz="1575" dirty="0">
                        <a:latin typeface="+mn-lt"/>
                        <a:cs typeface="Times New Roman" panose="02020603050405020304" pitchFamily="18" charset="0"/>
                      </a:endParaRPr>
                    </a:p>
                  </a:txBody>
                  <a:tcPr/>
                </a:tc>
              </a:tr>
              <a:tr h="526415">
                <a:tc>
                  <a:txBody>
                    <a:bodyPr/>
                    <a:lstStyle/>
                    <a:p>
                      <a:pPr algn="ctr"/>
                      <a:r>
                        <a:rPr lang="fr-FR" sz="1800" dirty="0">
                          <a:latin typeface="+mn-lt"/>
                          <a:cs typeface="Times New Roman" panose="02020603050405020304" pitchFamily="18" charset="0"/>
                        </a:rPr>
                        <a:t>Content </a:t>
                      </a:r>
                      <a:r>
                        <a:rPr lang="fr-FR" sz="1800" dirty="0" err="1">
                          <a:latin typeface="+mn-lt"/>
                          <a:cs typeface="Times New Roman" panose="02020603050405020304" pitchFamily="18" charset="0"/>
                        </a:rPr>
                        <a:t>name</a:t>
                      </a:r>
                      <a:endParaRPr lang="fr-FR" sz="1800" dirty="0">
                        <a:latin typeface="+mn-lt"/>
                        <a:cs typeface="Times New Roman" panose="02020603050405020304" pitchFamily="18" charset="0"/>
                      </a:endParaRPr>
                    </a:p>
                    <a:p>
                      <a:pPr algn="ctr"/>
                      <a:r>
                        <a:rPr lang="en-US" sz="975" dirty="0">
                          <a:solidFill>
                            <a:schemeClr val="tx1"/>
                          </a:solidFill>
                          <a:latin typeface="+mn-lt"/>
                          <a:cs typeface="Times New Roman" panose="02020603050405020304" pitchFamily="18" charset="0"/>
                          <a:sym typeface="Barlow Light" panose="00000400000000000000"/>
                        </a:rPr>
                        <a:t>/Algeria/MDN/EMP/Informatique/Stage/rapport.pdf</a:t>
                      </a:r>
                      <a:endParaRPr lang="fr-FR" sz="975" dirty="0">
                        <a:latin typeface="+mn-lt"/>
                        <a:cs typeface="Times New Roman" panose="02020603050405020304" pitchFamily="18" charset="0"/>
                      </a:endParaRPr>
                    </a:p>
                  </a:txBody>
                  <a:tcPr/>
                </a:tc>
              </a:tr>
              <a:tr h="424180">
                <a:tc>
                  <a:txBody>
                    <a:bodyPr/>
                    <a:lstStyle/>
                    <a:p>
                      <a:pPr algn="ctr"/>
                      <a:r>
                        <a:rPr lang="fr-FR" sz="1800" dirty="0" err="1">
                          <a:latin typeface="+mn-lt"/>
                          <a:cs typeface="Times New Roman" panose="02020603050405020304" pitchFamily="18" charset="0"/>
                        </a:rPr>
                        <a:t>Selector</a:t>
                      </a:r>
                      <a:endParaRPr lang="fr-FR" sz="1800" dirty="0">
                        <a:latin typeface="+mn-lt"/>
                        <a:cs typeface="Times New Roman" panose="02020603050405020304" pitchFamily="18" charset="0"/>
                      </a:endParaRPr>
                    </a:p>
                  </a:txBody>
                  <a:tcPr/>
                </a:tc>
              </a:tr>
              <a:tr h="424180">
                <a:tc>
                  <a:txBody>
                    <a:bodyPr/>
                    <a:lstStyle/>
                    <a:p>
                      <a:pPr algn="ctr"/>
                      <a:r>
                        <a:rPr lang="fr-FR" sz="1800" dirty="0">
                          <a:latin typeface="+mn-lt"/>
                          <a:cs typeface="Times New Roman" panose="02020603050405020304" pitchFamily="18" charset="0"/>
                        </a:rPr>
                        <a:t>Nonce</a:t>
                      </a:r>
                      <a:endParaRPr lang="fr-FR" sz="1800" dirty="0">
                        <a:latin typeface="+mn-lt"/>
                        <a:cs typeface="Times New Roman" panose="02020603050405020304" pitchFamily="18" charset="0"/>
                      </a:endParaRPr>
                    </a:p>
                  </a:txBody>
                  <a:tcPr/>
                </a:tc>
              </a:tr>
            </a:tbl>
          </a:graphicData>
        </a:graphic>
      </p:graphicFrame>
      <p:graphicFrame>
        <p:nvGraphicFramePr>
          <p:cNvPr id="45" name="Tableau 44"/>
          <p:cNvGraphicFramePr>
            <a:graphicFrameLocks noGrp="1"/>
          </p:cNvGraphicFramePr>
          <p:nvPr/>
        </p:nvGraphicFramePr>
        <p:xfrm>
          <a:off x="4742586" y="1839382"/>
          <a:ext cx="3074670" cy="2295525"/>
        </p:xfrm>
        <a:graphic>
          <a:graphicData uri="http://schemas.openxmlformats.org/drawingml/2006/table">
            <a:tbl>
              <a:tblPr firstRow="1" bandRow="1">
                <a:tableStyleId>{69012ECD-51FC-41F1-AA8D-1B2483CD663E}</a:tableStyleId>
              </a:tblPr>
              <a:tblGrid>
                <a:gridCol w="3074670"/>
              </a:tblGrid>
              <a:tr h="407670">
                <a:tc>
                  <a:txBody>
                    <a:bodyPr/>
                    <a:lstStyle/>
                    <a:p>
                      <a:pPr algn="ctr"/>
                      <a:r>
                        <a:rPr lang="fr-FR" sz="1575" dirty="0">
                          <a:latin typeface="+mn-lt"/>
                          <a:cs typeface="Times New Roman" panose="02020603050405020304" pitchFamily="18" charset="0"/>
                        </a:rPr>
                        <a:t>Data</a:t>
                      </a:r>
                      <a:r>
                        <a:rPr lang="fr-FR" sz="1575" dirty="0">
                          <a:latin typeface="+mn-lt"/>
                        </a:rPr>
                        <a:t> </a:t>
                      </a:r>
                      <a:r>
                        <a:rPr lang="fr-FR" sz="1575" dirty="0" err="1">
                          <a:latin typeface="+mn-lt"/>
                          <a:cs typeface="Times New Roman" panose="02020603050405020304" pitchFamily="18" charset="0"/>
                        </a:rPr>
                        <a:t>packet</a:t>
                      </a:r>
                      <a:endParaRPr lang="fr-FR" sz="1575" dirty="0">
                        <a:latin typeface="+mn-lt"/>
                        <a:cs typeface="Times New Roman" panose="02020603050405020304" pitchFamily="18" charset="0"/>
                      </a:endParaRPr>
                    </a:p>
                  </a:txBody>
                  <a:tcPr/>
                </a:tc>
              </a:tr>
              <a:tr h="542925">
                <a:tc>
                  <a:txBody>
                    <a:bodyPr/>
                    <a:lstStyle/>
                    <a:p>
                      <a:pPr algn="ctr"/>
                      <a:r>
                        <a:rPr lang="fr-FR" sz="1800" dirty="0">
                          <a:latin typeface="+mn-lt"/>
                          <a:cs typeface="Times New Roman" panose="02020603050405020304" pitchFamily="18" charset="0"/>
                        </a:rPr>
                        <a:t>Content </a:t>
                      </a:r>
                      <a:r>
                        <a:rPr lang="fr-FR" sz="1800" dirty="0" err="1">
                          <a:latin typeface="+mn-lt"/>
                          <a:cs typeface="Times New Roman" panose="02020603050405020304" pitchFamily="18" charset="0"/>
                        </a:rPr>
                        <a:t>name</a:t>
                      </a:r>
                      <a:endParaRPr lang="fr-FR" sz="1800" dirty="0">
                        <a:latin typeface="+mn-lt"/>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975" dirty="0">
                          <a:latin typeface="+mn-lt"/>
                          <a:cs typeface="Times New Roman" panose="02020603050405020304" pitchFamily="18" charset="0"/>
                          <a:sym typeface="Barlow Light" panose="00000400000000000000"/>
                        </a:rPr>
                        <a:t>/Algeria/MDN/EMP/Informatique/Stage/rapport.pdf</a:t>
                      </a:r>
                      <a:endParaRPr lang="fr-FR" sz="975" dirty="0">
                        <a:latin typeface="+mn-lt"/>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fr-FR" sz="975" dirty="0">
                        <a:latin typeface="+mn-lt"/>
                        <a:cs typeface="Times New Roman" panose="02020603050405020304" pitchFamily="18" charset="0"/>
                      </a:endParaRPr>
                    </a:p>
                  </a:txBody>
                  <a:tcPr/>
                </a:tc>
              </a:tr>
              <a:tr h="407670">
                <a:tc>
                  <a:txBody>
                    <a:bodyPr/>
                    <a:lstStyle/>
                    <a:p>
                      <a:pPr algn="ctr"/>
                      <a:r>
                        <a:rPr lang="fr-FR" sz="1800" dirty="0">
                          <a:latin typeface="+mn-lt"/>
                          <a:cs typeface="Times New Roman" panose="02020603050405020304" pitchFamily="18" charset="0"/>
                        </a:rPr>
                        <a:t>Signature</a:t>
                      </a:r>
                      <a:endParaRPr lang="fr-FR" sz="1800" dirty="0">
                        <a:latin typeface="+mn-lt"/>
                        <a:cs typeface="Times New Roman" panose="02020603050405020304" pitchFamily="18" charset="0"/>
                      </a:endParaRPr>
                    </a:p>
                  </a:txBody>
                  <a:tcPr/>
                </a:tc>
              </a:tr>
              <a:tr h="407670">
                <a:tc>
                  <a:txBody>
                    <a:bodyPr/>
                    <a:lstStyle/>
                    <a:p>
                      <a:pPr algn="ctr"/>
                      <a:r>
                        <a:rPr lang="fr-FR" sz="1800" dirty="0" err="1">
                          <a:latin typeface="+mn-lt"/>
                          <a:cs typeface="Times New Roman" panose="02020603050405020304" pitchFamily="18" charset="0"/>
                        </a:rPr>
                        <a:t>Signed</a:t>
                      </a:r>
                      <a:r>
                        <a:rPr lang="fr-FR" sz="1800" dirty="0">
                          <a:latin typeface="+mn-lt"/>
                          <a:cs typeface="Times New Roman" panose="02020603050405020304" pitchFamily="18" charset="0"/>
                        </a:rPr>
                        <a:t> info</a:t>
                      </a:r>
                      <a:endParaRPr lang="fr-FR" sz="1800" dirty="0">
                        <a:latin typeface="+mn-lt"/>
                        <a:cs typeface="Times New Roman" panose="02020603050405020304" pitchFamily="18" charset="0"/>
                      </a:endParaRPr>
                    </a:p>
                  </a:txBody>
                  <a:tcPr/>
                </a:tc>
              </a:tr>
              <a:tr h="408305">
                <a:tc>
                  <a:txBody>
                    <a:bodyPr/>
                    <a:lstStyle/>
                    <a:p>
                      <a:pPr algn="ctr"/>
                      <a:r>
                        <a:rPr lang="fr-FR" sz="1800" dirty="0">
                          <a:latin typeface="+mn-lt"/>
                          <a:cs typeface="Times New Roman" panose="02020603050405020304" pitchFamily="18" charset="0"/>
                        </a:rPr>
                        <a:t>Data</a:t>
                      </a:r>
                      <a:endParaRPr lang="fr-FR" sz="1800" dirty="0">
                        <a:latin typeface="+mn-lt"/>
                        <a:cs typeface="Times New Roman" panose="02020603050405020304" pitchFamily="18" charset="0"/>
                      </a:endParaRPr>
                    </a:p>
                  </a:txBody>
                  <a:tcPr/>
                </a:tc>
              </a:tr>
            </a:tbl>
          </a:graphicData>
        </a:graphic>
      </p:graphicFrame>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555">
                <a:latin typeface="Candara" panose="020E0502030303020204"/>
                <a:sym typeface="+mn-ea"/>
              </a:rPr>
              <a:t>Named Data Networking (NDN)</a:t>
            </a:r>
            <a:br>
              <a:rPr lang="en-US" sz="2700">
                <a:latin typeface="Candara" panose="020E0502030303020204"/>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4" name="Text Box 3"/>
          <p:cNvSpPr txBox="1"/>
          <p:nvPr/>
        </p:nvSpPr>
        <p:spPr>
          <a:xfrm>
            <a:off x="503555" y="1179195"/>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Paquet types:</a:t>
            </a:r>
            <a:endParaRPr lang="en-US" altLang="en-US" sz="18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80581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555">
                <a:latin typeface="Candara" panose="020E0502030303020204"/>
                <a:sym typeface="+mn-ea"/>
              </a:rPr>
              <a:t>Named Data Networking (NDN)</a:t>
            </a:r>
            <a:br>
              <a:rPr lang="en-US" sz="2700">
                <a:latin typeface="Candara" panose="020E0502030303020204"/>
                <a:sym typeface="+mn-ea"/>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13" name="Organigramme : Alternative 2"/>
          <p:cNvSpPr/>
          <p:nvPr/>
        </p:nvSpPr>
        <p:spPr>
          <a:xfrm>
            <a:off x="1556385" y="1420429"/>
            <a:ext cx="6009640" cy="3269047"/>
          </a:xfrm>
          <a:prstGeom prst="flowChartAlternateProcess">
            <a:avLst/>
          </a:prstGeom>
        </p:spPr>
        <p:style>
          <a:lnRef idx="3">
            <a:prstClr val="black"/>
          </a:lnRef>
          <a:fillRef idx="0">
            <a:srgbClr val="FFFFFF"/>
          </a:fillRef>
          <a:effectRef idx="0">
            <a:srgbClr val="FFFFFF"/>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5" name="Forme libre 6"/>
          <p:cNvSpPr/>
          <p:nvPr/>
        </p:nvSpPr>
        <p:spPr>
          <a:xfrm>
            <a:off x="4038392" y="2401645"/>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558" y="361"/>
                </a:moveTo>
                <a:lnTo>
                  <a:pt x="608" y="361"/>
                </a:lnTo>
                <a:cubicBezTo>
                  <a:pt x="620" y="361"/>
                  <a:pt x="628" y="362"/>
                  <a:pt x="632" y="363"/>
                </a:cubicBezTo>
                <a:cubicBezTo>
                  <a:pt x="639" y="365"/>
                  <a:pt x="645" y="369"/>
                  <a:pt x="649" y="375"/>
                </a:cubicBezTo>
                <a:cubicBezTo>
                  <a:pt x="653" y="381"/>
                  <a:pt x="655" y="388"/>
                  <a:pt x="655" y="396"/>
                </a:cubicBezTo>
                <a:cubicBezTo>
                  <a:pt x="655" y="408"/>
                  <a:pt x="651" y="417"/>
                  <a:pt x="644" y="423"/>
                </a:cubicBezTo>
                <a:cubicBezTo>
                  <a:pt x="637" y="430"/>
                  <a:pt x="625" y="433"/>
                  <a:pt x="609" y="433"/>
                </a:cubicBezTo>
                <a:lnTo>
                  <a:pt x="558" y="433"/>
                </a:lnTo>
                <a:lnTo>
                  <a:pt x="558" y="361"/>
                </a:lnTo>
                <a:close/>
                <a:moveTo>
                  <a:pt x="780" y="337"/>
                </a:moveTo>
                <a:lnTo>
                  <a:pt x="780" y="361"/>
                </a:lnTo>
                <a:lnTo>
                  <a:pt x="846" y="361"/>
                </a:lnTo>
                <a:lnTo>
                  <a:pt x="846" y="538"/>
                </a:lnTo>
                <a:lnTo>
                  <a:pt x="873" y="538"/>
                </a:lnTo>
                <a:lnTo>
                  <a:pt x="873" y="361"/>
                </a:lnTo>
                <a:lnTo>
                  <a:pt x="939" y="361"/>
                </a:lnTo>
                <a:lnTo>
                  <a:pt x="939" y="337"/>
                </a:lnTo>
                <a:lnTo>
                  <a:pt x="780" y="337"/>
                </a:lnTo>
                <a:close/>
                <a:moveTo>
                  <a:pt x="720" y="337"/>
                </a:moveTo>
                <a:lnTo>
                  <a:pt x="720" y="538"/>
                </a:lnTo>
                <a:lnTo>
                  <a:pt x="747" y="538"/>
                </a:lnTo>
                <a:lnTo>
                  <a:pt x="747" y="337"/>
                </a:lnTo>
                <a:lnTo>
                  <a:pt x="720" y="337"/>
                </a:lnTo>
                <a:close/>
                <a:moveTo>
                  <a:pt x="531" y="337"/>
                </a:moveTo>
                <a:lnTo>
                  <a:pt x="531" y="538"/>
                </a:lnTo>
                <a:lnTo>
                  <a:pt x="558" y="538"/>
                </a:lnTo>
                <a:lnTo>
                  <a:pt x="558" y="457"/>
                </a:lnTo>
                <a:lnTo>
                  <a:pt x="608" y="457"/>
                </a:lnTo>
                <a:cubicBezTo>
                  <a:pt x="636" y="457"/>
                  <a:pt x="655" y="451"/>
                  <a:pt x="666" y="439"/>
                </a:cubicBezTo>
                <a:cubicBezTo>
                  <a:pt x="677" y="427"/>
                  <a:pt x="682" y="413"/>
                  <a:pt x="682" y="395"/>
                </a:cubicBezTo>
                <a:cubicBezTo>
                  <a:pt x="682" y="385"/>
                  <a:pt x="680" y="376"/>
                  <a:pt x="676" y="368"/>
                </a:cubicBezTo>
                <a:cubicBezTo>
                  <a:pt x="672" y="360"/>
                  <a:pt x="667" y="353"/>
                  <a:pt x="660" y="348"/>
                </a:cubicBezTo>
                <a:cubicBezTo>
                  <a:pt x="654" y="344"/>
                  <a:pt x="645" y="341"/>
                  <a:pt x="636" y="339"/>
                </a:cubicBezTo>
                <a:cubicBezTo>
                  <a:pt x="629" y="338"/>
                  <a:pt x="619" y="337"/>
                  <a:pt x="606" y="337"/>
                </a:cubicBezTo>
                <a:lnTo>
                  <a:pt x="531"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3"/>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6" name="Forme libre 7"/>
          <p:cNvSpPr/>
          <p:nvPr/>
        </p:nvSpPr>
        <p:spPr>
          <a:xfrm>
            <a:off x="5791840" y="2379160"/>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08" y="445"/>
                </a:moveTo>
                <a:lnTo>
                  <a:pt x="853" y="445"/>
                </a:lnTo>
                <a:cubicBezTo>
                  <a:pt x="866" y="445"/>
                  <a:pt x="875" y="446"/>
                  <a:pt x="882" y="448"/>
                </a:cubicBezTo>
                <a:cubicBezTo>
                  <a:pt x="889" y="451"/>
                  <a:pt x="894" y="454"/>
                  <a:pt x="898" y="460"/>
                </a:cubicBezTo>
                <a:cubicBezTo>
                  <a:pt x="903" y="466"/>
                  <a:pt x="905" y="472"/>
                  <a:pt x="905" y="480"/>
                </a:cubicBezTo>
                <a:cubicBezTo>
                  <a:pt x="905" y="486"/>
                  <a:pt x="904" y="492"/>
                  <a:pt x="901" y="496"/>
                </a:cubicBezTo>
                <a:cubicBezTo>
                  <a:pt x="898" y="501"/>
                  <a:pt x="895" y="505"/>
                  <a:pt x="891" y="508"/>
                </a:cubicBezTo>
                <a:cubicBezTo>
                  <a:pt x="887" y="510"/>
                  <a:pt x="882" y="512"/>
                  <a:pt x="876" y="513"/>
                </a:cubicBezTo>
                <a:cubicBezTo>
                  <a:pt x="872" y="514"/>
                  <a:pt x="866" y="514"/>
                  <a:pt x="858" y="514"/>
                </a:cubicBezTo>
                <a:lnTo>
                  <a:pt x="808" y="514"/>
                </a:lnTo>
                <a:lnTo>
                  <a:pt x="808" y="445"/>
                </a:lnTo>
                <a:close/>
                <a:moveTo>
                  <a:pt x="808" y="361"/>
                </a:moveTo>
                <a:lnTo>
                  <a:pt x="847" y="361"/>
                </a:lnTo>
                <a:cubicBezTo>
                  <a:pt x="861" y="361"/>
                  <a:pt x="871" y="362"/>
                  <a:pt x="877" y="364"/>
                </a:cubicBezTo>
                <a:cubicBezTo>
                  <a:pt x="883" y="366"/>
                  <a:pt x="887" y="369"/>
                  <a:pt x="890" y="374"/>
                </a:cubicBezTo>
                <a:cubicBezTo>
                  <a:pt x="893" y="379"/>
                  <a:pt x="895" y="385"/>
                  <a:pt x="895" y="391"/>
                </a:cubicBezTo>
                <a:cubicBezTo>
                  <a:pt x="895" y="398"/>
                  <a:pt x="893" y="404"/>
                  <a:pt x="890" y="409"/>
                </a:cubicBezTo>
                <a:cubicBezTo>
                  <a:pt x="887" y="413"/>
                  <a:pt x="882" y="417"/>
                  <a:pt x="875" y="419"/>
                </a:cubicBezTo>
                <a:cubicBezTo>
                  <a:pt x="870" y="420"/>
                  <a:pt x="862" y="421"/>
                  <a:pt x="850" y="421"/>
                </a:cubicBezTo>
                <a:lnTo>
                  <a:pt x="808" y="421"/>
                </a:lnTo>
                <a:lnTo>
                  <a:pt x="808" y="361"/>
                </a:lnTo>
                <a:close/>
                <a:moveTo>
                  <a:pt x="781" y="337"/>
                </a:moveTo>
                <a:lnTo>
                  <a:pt x="781" y="538"/>
                </a:lnTo>
                <a:lnTo>
                  <a:pt x="857" y="538"/>
                </a:lnTo>
                <a:cubicBezTo>
                  <a:pt x="870" y="538"/>
                  <a:pt x="881" y="537"/>
                  <a:pt x="890" y="535"/>
                </a:cubicBezTo>
                <a:cubicBezTo>
                  <a:pt x="898" y="532"/>
                  <a:pt x="906" y="529"/>
                  <a:pt x="911" y="525"/>
                </a:cubicBezTo>
                <a:cubicBezTo>
                  <a:pt x="917" y="520"/>
                  <a:pt x="922" y="514"/>
                  <a:pt x="926" y="506"/>
                </a:cubicBezTo>
                <a:cubicBezTo>
                  <a:pt x="930" y="498"/>
                  <a:pt x="932" y="489"/>
                  <a:pt x="932" y="480"/>
                </a:cubicBezTo>
                <a:cubicBezTo>
                  <a:pt x="932" y="468"/>
                  <a:pt x="929" y="458"/>
                  <a:pt x="922" y="449"/>
                </a:cubicBezTo>
                <a:cubicBezTo>
                  <a:pt x="915" y="441"/>
                  <a:pt x="906" y="435"/>
                  <a:pt x="893" y="431"/>
                </a:cubicBezTo>
                <a:cubicBezTo>
                  <a:pt x="903" y="426"/>
                  <a:pt x="910" y="420"/>
                  <a:pt x="915" y="413"/>
                </a:cubicBezTo>
                <a:cubicBezTo>
                  <a:pt x="920" y="405"/>
                  <a:pt x="922" y="397"/>
                  <a:pt x="922" y="388"/>
                </a:cubicBezTo>
                <a:cubicBezTo>
                  <a:pt x="922" y="379"/>
                  <a:pt x="919" y="370"/>
                  <a:pt x="914" y="362"/>
                </a:cubicBezTo>
                <a:cubicBezTo>
                  <a:pt x="909" y="353"/>
                  <a:pt x="902" y="347"/>
                  <a:pt x="893" y="343"/>
                </a:cubicBezTo>
                <a:cubicBezTo>
                  <a:pt x="883" y="339"/>
                  <a:pt x="871" y="337"/>
                  <a:pt x="856" y="337"/>
                </a:cubicBezTo>
                <a:lnTo>
                  <a:pt x="781" y="337"/>
                </a:lnTo>
                <a:close/>
                <a:moveTo>
                  <a:pt x="707" y="337"/>
                </a:moveTo>
                <a:lnTo>
                  <a:pt x="707" y="538"/>
                </a:lnTo>
                <a:lnTo>
                  <a:pt x="734" y="538"/>
                </a:lnTo>
                <a:lnTo>
                  <a:pt x="734" y="337"/>
                </a:lnTo>
                <a:lnTo>
                  <a:pt x="707" y="337"/>
                </a:lnTo>
                <a:close/>
                <a:moveTo>
                  <a:pt x="534" y="337"/>
                </a:moveTo>
                <a:lnTo>
                  <a:pt x="534" y="538"/>
                </a:lnTo>
                <a:lnTo>
                  <a:pt x="561" y="538"/>
                </a:lnTo>
                <a:lnTo>
                  <a:pt x="561" y="447"/>
                </a:lnTo>
                <a:lnTo>
                  <a:pt x="654" y="447"/>
                </a:lnTo>
                <a:lnTo>
                  <a:pt x="654" y="423"/>
                </a:lnTo>
                <a:lnTo>
                  <a:pt x="561" y="423"/>
                </a:lnTo>
                <a:lnTo>
                  <a:pt x="561" y="361"/>
                </a:lnTo>
                <a:lnTo>
                  <a:pt x="669" y="361"/>
                </a:lnTo>
                <a:lnTo>
                  <a:pt x="669" y="337"/>
                </a:lnTo>
                <a:lnTo>
                  <a:pt x="534"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6"/>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dirty="0">
              <a:latin typeface="Arial" panose="020B0604020202020204" pitchFamily="34" charset="0"/>
              <a:cs typeface="Arial" panose="020B0604020202020204" pitchFamily="34" charset="0"/>
            </a:endParaRPr>
          </a:p>
        </p:txBody>
      </p:sp>
      <p:sp>
        <p:nvSpPr>
          <p:cNvPr id="17" name="Forme libre 8"/>
          <p:cNvSpPr/>
          <p:nvPr/>
        </p:nvSpPr>
        <p:spPr>
          <a:xfrm>
            <a:off x="2284942" y="2401647"/>
            <a:ext cx="1214120"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19" y="334"/>
                </a:moveTo>
                <a:cubicBezTo>
                  <a:pt x="806" y="334"/>
                  <a:pt x="794" y="336"/>
                  <a:pt x="783" y="341"/>
                </a:cubicBezTo>
                <a:cubicBezTo>
                  <a:pt x="772" y="345"/>
                  <a:pt x="763" y="352"/>
                  <a:pt x="758" y="361"/>
                </a:cubicBezTo>
                <a:cubicBezTo>
                  <a:pt x="752" y="370"/>
                  <a:pt x="749" y="379"/>
                  <a:pt x="749" y="389"/>
                </a:cubicBezTo>
                <a:cubicBezTo>
                  <a:pt x="749" y="398"/>
                  <a:pt x="751" y="407"/>
                  <a:pt x="756" y="414"/>
                </a:cubicBezTo>
                <a:cubicBezTo>
                  <a:pt x="761" y="422"/>
                  <a:pt x="768" y="428"/>
                  <a:pt x="778" y="433"/>
                </a:cubicBezTo>
                <a:cubicBezTo>
                  <a:pt x="786" y="437"/>
                  <a:pt x="798" y="441"/>
                  <a:pt x="816" y="445"/>
                </a:cubicBezTo>
                <a:cubicBezTo>
                  <a:pt x="834" y="450"/>
                  <a:pt x="845" y="453"/>
                  <a:pt x="850" y="455"/>
                </a:cubicBezTo>
                <a:cubicBezTo>
                  <a:pt x="858" y="458"/>
                  <a:pt x="864" y="462"/>
                  <a:pt x="868" y="467"/>
                </a:cubicBezTo>
                <a:cubicBezTo>
                  <a:pt x="871" y="471"/>
                  <a:pt x="873" y="477"/>
                  <a:pt x="873" y="483"/>
                </a:cubicBezTo>
                <a:cubicBezTo>
                  <a:pt x="873" y="489"/>
                  <a:pt x="871" y="495"/>
                  <a:pt x="867" y="500"/>
                </a:cubicBezTo>
                <a:cubicBezTo>
                  <a:pt x="864" y="505"/>
                  <a:pt x="858" y="510"/>
                  <a:pt x="850" y="513"/>
                </a:cubicBezTo>
                <a:cubicBezTo>
                  <a:pt x="843" y="516"/>
                  <a:pt x="834" y="517"/>
                  <a:pt x="824" y="517"/>
                </a:cubicBezTo>
                <a:cubicBezTo>
                  <a:pt x="813" y="517"/>
                  <a:pt x="803" y="515"/>
                  <a:pt x="794" y="511"/>
                </a:cubicBezTo>
                <a:cubicBezTo>
                  <a:pt x="785" y="507"/>
                  <a:pt x="778" y="502"/>
                  <a:pt x="774" y="496"/>
                </a:cubicBezTo>
                <a:cubicBezTo>
                  <a:pt x="770" y="489"/>
                  <a:pt x="767" y="481"/>
                  <a:pt x="766" y="471"/>
                </a:cubicBezTo>
                <a:lnTo>
                  <a:pt x="741" y="473"/>
                </a:lnTo>
                <a:cubicBezTo>
                  <a:pt x="741" y="486"/>
                  <a:pt x="745" y="498"/>
                  <a:pt x="752" y="509"/>
                </a:cubicBezTo>
                <a:cubicBezTo>
                  <a:pt x="759" y="520"/>
                  <a:pt x="769" y="528"/>
                  <a:pt x="781" y="533"/>
                </a:cubicBezTo>
                <a:cubicBezTo>
                  <a:pt x="793" y="538"/>
                  <a:pt x="808" y="541"/>
                  <a:pt x="826" y="541"/>
                </a:cubicBezTo>
                <a:cubicBezTo>
                  <a:pt x="840" y="541"/>
                  <a:pt x="853" y="538"/>
                  <a:pt x="865" y="533"/>
                </a:cubicBezTo>
                <a:cubicBezTo>
                  <a:pt x="876" y="528"/>
                  <a:pt x="885" y="521"/>
                  <a:pt x="891" y="511"/>
                </a:cubicBezTo>
                <a:cubicBezTo>
                  <a:pt x="897" y="502"/>
                  <a:pt x="900" y="492"/>
                  <a:pt x="900" y="481"/>
                </a:cubicBezTo>
                <a:cubicBezTo>
                  <a:pt x="900" y="470"/>
                  <a:pt x="897" y="461"/>
                  <a:pt x="891" y="453"/>
                </a:cubicBezTo>
                <a:cubicBezTo>
                  <a:pt x="886" y="445"/>
                  <a:pt x="877" y="438"/>
                  <a:pt x="865" y="432"/>
                </a:cubicBezTo>
                <a:cubicBezTo>
                  <a:pt x="857" y="429"/>
                  <a:pt x="843" y="425"/>
                  <a:pt x="822" y="420"/>
                </a:cubicBezTo>
                <a:cubicBezTo>
                  <a:pt x="801" y="415"/>
                  <a:pt x="788" y="410"/>
                  <a:pt x="783" y="406"/>
                </a:cubicBezTo>
                <a:cubicBezTo>
                  <a:pt x="778" y="401"/>
                  <a:pt x="776" y="395"/>
                  <a:pt x="776" y="388"/>
                </a:cubicBezTo>
                <a:cubicBezTo>
                  <a:pt x="776" y="380"/>
                  <a:pt x="780" y="373"/>
                  <a:pt x="787" y="367"/>
                </a:cubicBezTo>
                <a:cubicBezTo>
                  <a:pt x="794" y="361"/>
                  <a:pt x="805" y="358"/>
                  <a:pt x="820" y="358"/>
                </a:cubicBezTo>
                <a:cubicBezTo>
                  <a:pt x="835" y="358"/>
                  <a:pt x="846" y="361"/>
                  <a:pt x="854" y="367"/>
                </a:cubicBezTo>
                <a:cubicBezTo>
                  <a:pt x="861" y="374"/>
                  <a:pt x="866" y="383"/>
                  <a:pt x="867" y="395"/>
                </a:cubicBezTo>
                <a:lnTo>
                  <a:pt x="894" y="394"/>
                </a:lnTo>
                <a:cubicBezTo>
                  <a:pt x="894" y="382"/>
                  <a:pt x="890" y="372"/>
                  <a:pt x="884" y="362"/>
                </a:cubicBezTo>
                <a:cubicBezTo>
                  <a:pt x="878" y="353"/>
                  <a:pt x="869" y="346"/>
                  <a:pt x="858" y="341"/>
                </a:cubicBezTo>
                <a:cubicBezTo>
                  <a:pt x="847" y="336"/>
                  <a:pt x="834" y="334"/>
                  <a:pt x="819" y="334"/>
                </a:cubicBezTo>
                <a:close/>
                <a:moveTo>
                  <a:pt x="633" y="334"/>
                </a:moveTo>
                <a:cubicBezTo>
                  <a:pt x="616" y="334"/>
                  <a:pt x="599" y="338"/>
                  <a:pt x="585" y="346"/>
                </a:cubicBezTo>
                <a:cubicBezTo>
                  <a:pt x="570" y="354"/>
                  <a:pt x="559" y="366"/>
                  <a:pt x="551" y="381"/>
                </a:cubicBezTo>
                <a:cubicBezTo>
                  <a:pt x="543" y="397"/>
                  <a:pt x="539" y="415"/>
                  <a:pt x="539" y="436"/>
                </a:cubicBezTo>
                <a:cubicBezTo>
                  <a:pt x="539" y="455"/>
                  <a:pt x="543" y="473"/>
                  <a:pt x="550" y="490"/>
                </a:cubicBezTo>
                <a:cubicBezTo>
                  <a:pt x="557" y="506"/>
                  <a:pt x="567" y="519"/>
                  <a:pt x="581" y="528"/>
                </a:cubicBezTo>
                <a:cubicBezTo>
                  <a:pt x="594" y="537"/>
                  <a:pt x="612" y="541"/>
                  <a:pt x="634" y="541"/>
                </a:cubicBezTo>
                <a:cubicBezTo>
                  <a:pt x="655" y="541"/>
                  <a:pt x="672" y="535"/>
                  <a:pt x="687" y="524"/>
                </a:cubicBezTo>
                <a:cubicBezTo>
                  <a:pt x="701" y="512"/>
                  <a:pt x="711" y="495"/>
                  <a:pt x="717" y="473"/>
                </a:cubicBezTo>
                <a:lnTo>
                  <a:pt x="690" y="467"/>
                </a:lnTo>
                <a:cubicBezTo>
                  <a:pt x="686" y="483"/>
                  <a:pt x="679" y="496"/>
                  <a:pt x="669" y="504"/>
                </a:cubicBezTo>
                <a:cubicBezTo>
                  <a:pt x="659" y="513"/>
                  <a:pt x="646" y="517"/>
                  <a:pt x="631" y="517"/>
                </a:cubicBezTo>
                <a:cubicBezTo>
                  <a:pt x="619" y="517"/>
                  <a:pt x="607" y="514"/>
                  <a:pt x="597" y="508"/>
                </a:cubicBezTo>
                <a:cubicBezTo>
                  <a:pt x="586" y="502"/>
                  <a:pt x="578" y="492"/>
                  <a:pt x="573" y="480"/>
                </a:cubicBezTo>
                <a:cubicBezTo>
                  <a:pt x="568" y="467"/>
                  <a:pt x="566" y="453"/>
                  <a:pt x="566" y="436"/>
                </a:cubicBezTo>
                <a:cubicBezTo>
                  <a:pt x="566" y="423"/>
                  <a:pt x="568" y="410"/>
                  <a:pt x="572" y="398"/>
                </a:cubicBezTo>
                <a:cubicBezTo>
                  <a:pt x="576" y="386"/>
                  <a:pt x="584" y="376"/>
                  <a:pt x="594" y="369"/>
                </a:cubicBezTo>
                <a:cubicBezTo>
                  <a:pt x="604" y="362"/>
                  <a:pt x="617" y="358"/>
                  <a:pt x="632" y="358"/>
                </a:cubicBezTo>
                <a:cubicBezTo>
                  <a:pt x="645" y="358"/>
                  <a:pt x="656" y="361"/>
                  <a:pt x="665" y="368"/>
                </a:cubicBezTo>
                <a:cubicBezTo>
                  <a:pt x="674" y="374"/>
                  <a:pt x="680" y="385"/>
                  <a:pt x="685" y="399"/>
                </a:cubicBezTo>
                <a:lnTo>
                  <a:pt x="712" y="393"/>
                </a:lnTo>
                <a:cubicBezTo>
                  <a:pt x="707" y="374"/>
                  <a:pt x="697" y="360"/>
                  <a:pt x="684" y="349"/>
                </a:cubicBezTo>
                <a:cubicBezTo>
                  <a:pt x="670" y="339"/>
                  <a:pt x="653" y="334"/>
                  <a:pt x="633" y="334"/>
                </a:cubicBez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1"/>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8" name="ZoneTexte 17"/>
          <p:cNvSpPr txBox="1"/>
          <p:nvPr/>
        </p:nvSpPr>
        <p:spPr>
          <a:xfrm>
            <a:off x="3383070" y="4154659"/>
            <a:ext cx="2524760" cy="460375"/>
          </a:xfrm>
          <a:prstGeom prst="rect">
            <a:avLst/>
          </a:prstGeom>
          <a:noFill/>
        </p:spPr>
        <p:txBody>
          <a:bodyPr wrap="square" rtlCol="0">
            <a:spAutoFit/>
          </a:bodyPr>
          <a:lstStyle/>
          <a:p>
            <a:pPr algn="ctr"/>
            <a:r>
              <a:rPr lang="en-US" altLang="fr-FR" sz="2400" b="1" dirty="0"/>
              <a:t>NDN Router</a:t>
            </a:r>
            <a:endParaRPr lang="en-US" altLang="fr-FR" sz="2400" b="1" dirty="0"/>
          </a:p>
        </p:txBody>
      </p:sp>
      <p:sp>
        <p:nvSpPr>
          <p:cNvPr id="4" name="Text Box 3"/>
          <p:cNvSpPr txBox="1"/>
          <p:nvPr/>
        </p:nvSpPr>
        <p:spPr>
          <a:xfrm>
            <a:off x="503555" y="99695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NDN Router Structure:</a:t>
            </a:r>
            <a:endParaRPr lang="en-US" altLang="en-US" sz="18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84709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445">
                <a:latin typeface="Candara" panose="020E0502030303020204"/>
                <a:sym typeface="+mn-ea"/>
              </a:rPr>
              <a:t>Named Data Networking (NDN)</a:t>
            </a:r>
            <a:br>
              <a:rPr lang="en-US" sz="2700">
                <a:latin typeface="Candara" panose="020E0502030303020204"/>
                <a:sym typeface="+mn-ea"/>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13" name="Organigramme : Alternative 2"/>
          <p:cNvSpPr/>
          <p:nvPr/>
        </p:nvSpPr>
        <p:spPr>
          <a:xfrm>
            <a:off x="1556385" y="1420429"/>
            <a:ext cx="6009640" cy="3269047"/>
          </a:xfrm>
          <a:prstGeom prst="flowChartAlternateProcess">
            <a:avLst/>
          </a:prstGeom>
        </p:spPr>
        <p:style>
          <a:lnRef idx="3">
            <a:prstClr val="black"/>
          </a:lnRef>
          <a:fillRef idx="0">
            <a:srgbClr val="FFFFFF"/>
          </a:fillRef>
          <a:effectRef idx="0">
            <a:srgbClr val="FFFFFF"/>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5" name="Forme libre 6"/>
          <p:cNvSpPr/>
          <p:nvPr/>
        </p:nvSpPr>
        <p:spPr>
          <a:xfrm>
            <a:off x="4038392" y="2401645"/>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558" y="361"/>
                </a:moveTo>
                <a:lnTo>
                  <a:pt x="608" y="361"/>
                </a:lnTo>
                <a:cubicBezTo>
                  <a:pt x="620" y="361"/>
                  <a:pt x="628" y="362"/>
                  <a:pt x="632" y="363"/>
                </a:cubicBezTo>
                <a:cubicBezTo>
                  <a:pt x="639" y="365"/>
                  <a:pt x="645" y="369"/>
                  <a:pt x="649" y="375"/>
                </a:cubicBezTo>
                <a:cubicBezTo>
                  <a:pt x="653" y="381"/>
                  <a:pt x="655" y="388"/>
                  <a:pt x="655" y="396"/>
                </a:cubicBezTo>
                <a:cubicBezTo>
                  <a:pt x="655" y="408"/>
                  <a:pt x="651" y="417"/>
                  <a:pt x="644" y="423"/>
                </a:cubicBezTo>
                <a:cubicBezTo>
                  <a:pt x="637" y="430"/>
                  <a:pt x="625" y="433"/>
                  <a:pt x="609" y="433"/>
                </a:cubicBezTo>
                <a:lnTo>
                  <a:pt x="558" y="433"/>
                </a:lnTo>
                <a:lnTo>
                  <a:pt x="558" y="361"/>
                </a:lnTo>
                <a:close/>
                <a:moveTo>
                  <a:pt x="780" y="337"/>
                </a:moveTo>
                <a:lnTo>
                  <a:pt x="780" y="361"/>
                </a:lnTo>
                <a:lnTo>
                  <a:pt x="846" y="361"/>
                </a:lnTo>
                <a:lnTo>
                  <a:pt x="846" y="538"/>
                </a:lnTo>
                <a:lnTo>
                  <a:pt x="873" y="538"/>
                </a:lnTo>
                <a:lnTo>
                  <a:pt x="873" y="361"/>
                </a:lnTo>
                <a:lnTo>
                  <a:pt x="939" y="361"/>
                </a:lnTo>
                <a:lnTo>
                  <a:pt x="939" y="337"/>
                </a:lnTo>
                <a:lnTo>
                  <a:pt x="780" y="337"/>
                </a:lnTo>
                <a:close/>
                <a:moveTo>
                  <a:pt x="720" y="337"/>
                </a:moveTo>
                <a:lnTo>
                  <a:pt x="720" y="538"/>
                </a:lnTo>
                <a:lnTo>
                  <a:pt x="747" y="538"/>
                </a:lnTo>
                <a:lnTo>
                  <a:pt x="747" y="337"/>
                </a:lnTo>
                <a:lnTo>
                  <a:pt x="720" y="337"/>
                </a:lnTo>
                <a:close/>
                <a:moveTo>
                  <a:pt x="531" y="337"/>
                </a:moveTo>
                <a:lnTo>
                  <a:pt x="531" y="538"/>
                </a:lnTo>
                <a:lnTo>
                  <a:pt x="558" y="538"/>
                </a:lnTo>
                <a:lnTo>
                  <a:pt x="558" y="457"/>
                </a:lnTo>
                <a:lnTo>
                  <a:pt x="608" y="457"/>
                </a:lnTo>
                <a:cubicBezTo>
                  <a:pt x="636" y="457"/>
                  <a:pt x="655" y="451"/>
                  <a:pt x="666" y="439"/>
                </a:cubicBezTo>
                <a:cubicBezTo>
                  <a:pt x="677" y="427"/>
                  <a:pt x="682" y="413"/>
                  <a:pt x="682" y="395"/>
                </a:cubicBezTo>
                <a:cubicBezTo>
                  <a:pt x="682" y="385"/>
                  <a:pt x="680" y="376"/>
                  <a:pt x="676" y="368"/>
                </a:cubicBezTo>
                <a:cubicBezTo>
                  <a:pt x="672" y="360"/>
                  <a:pt x="667" y="353"/>
                  <a:pt x="660" y="348"/>
                </a:cubicBezTo>
                <a:cubicBezTo>
                  <a:pt x="654" y="344"/>
                  <a:pt x="645" y="341"/>
                  <a:pt x="636" y="339"/>
                </a:cubicBezTo>
                <a:cubicBezTo>
                  <a:pt x="629" y="338"/>
                  <a:pt x="619" y="337"/>
                  <a:pt x="606" y="337"/>
                </a:cubicBezTo>
                <a:lnTo>
                  <a:pt x="531"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3"/>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6" name="Forme libre 7"/>
          <p:cNvSpPr/>
          <p:nvPr/>
        </p:nvSpPr>
        <p:spPr>
          <a:xfrm>
            <a:off x="5791840" y="2379160"/>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08" y="445"/>
                </a:moveTo>
                <a:lnTo>
                  <a:pt x="853" y="445"/>
                </a:lnTo>
                <a:cubicBezTo>
                  <a:pt x="866" y="445"/>
                  <a:pt x="875" y="446"/>
                  <a:pt x="882" y="448"/>
                </a:cubicBezTo>
                <a:cubicBezTo>
                  <a:pt x="889" y="451"/>
                  <a:pt x="894" y="454"/>
                  <a:pt x="898" y="460"/>
                </a:cubicBezTo>
                <a:cubicBezTo>
                  <a:pt x="903" y="466"/>
                  <a:pt x="905" y="472"/>
                  <a:pt x="905" y="480"/>
                </a:cubicBezTo>
                <a:cubicBezTo>
                  <a:pt x="905" y="486"/>
                  <a:pt x="904" y="492"/>
                  <a:pt x="901" y="496"/>
                </a:cubicBezTo>
                <a:cubicBezTo>
                  <a:pt x="898" y="501"/>
                  <a:pt x="895" y="505"/>
                  <a:pt x="891" y="508"/>
                </a:cubicBezTo>
                <a:cubicBezTo>
                  <a:pt x="887" y="510"/>
                  <a:pt x="882" y="512"/>
                  <a:pt x="876" y="513"/>
                </a:cubicBezTo>
                <a:cubicBezTo>
                  <a:pt x="872" y="514"/>
                  <a:pt x="866" y="514"/>
                  <a:pt x="858" y="514"/>
                </a:cubicBezTo>
                <a:lnTo>
                  <a:pt x="808" y="514"/>
                </a:lnTo>
                <a:lnTo>
                  <a:pt x="808" y="445"/>
                </a:lnTo>
                <a:close/>
                <a:moveTo>
                  <a:pt x="808" y="361"/>
                </a:moveTo>
                <a:lnTo>
                  <a:pt x="847" y="361"/>
                </a:lnTo>
                <a:cubicBezTo>
                  <a:pt x="861" y="361"/>
                  <a:pt x="871" y="362"/>
                  <a:pt x="877" y="364"/>
                </a:cubicBezTo>
                <a:cubicBezTo>
                  <a:pt x="883" y="366"/>
                  <a:pt x="887" y="369"/>
                  <a:pt x="890" y="374"/>
                </a:cubicBezTo>
                <a:cubicBezTo>
                  <a:pt x="893" y="379"/>
                  <a:pt x="895" y="385"/>
                  <a:pt x="895" y="391"/>
                </a:cubicBezTo>
                <a:cubicBezTo>
                  <a:pt x="895" y="398"/>
                  <a:pt x="893" y="404"/>
                  <a:pt x="890" y="409"/>
                </a:cubicBezTo>
                <a:cubicBezTo>
                  <a:pt x="887" y="413"/>
                  <a:pt x="882" y="417"/>
                  <a:pt x="875" y="419"/>
                </a:cubicBezTo>
                <a:cubicBezTo>
                  <a:pt x="870" y="420"/>
                  <a:pt x="862" y="421"/>
                  <a:pt x="850" y="421"/>
                </a:cubicBezTo>
                <a:lnTo>
                  <a:pt x="808" y="421"/>
                </a:lnTo>
                <a:lnTo>
                  <a:pt x="808" y="361"/>
                </a:lnTo>
                <a:close/>
                <a:moveTo>
                  <a:pt x="781" y="337"/>
                </a:moveTo>
                <a:lnTo>
                  <a:pt x="781" y="538"/>
                </a:lnTo>
                <a:lnTo>
                  <a:pt x="857" y="538"/>
                </a:lnTo>
                <a:cubicBezTo>
                  <a:pt x="870" y="538"/>
                  <a:pt x="881" y="537"/>
                  <a:pt x="890" y="535"/>
                </a:cubicBezTo>
                <a:cubicBezTo>
                  <a:pt x="898" y="532"/>
                  <a:pt x="906" y="529"/>
                  <a:pt x="911" y="525"/>
                </a:cubicBezTo>
                <a:cubicBezTo>
                  <a:pt x="917" y="520"/>
                  <a:pt x="922" y="514"/>
                  <a:pt x="926" y="506"/>
                </a:cubicBezTo>
                <a:cubicBezTo>
                  <a:pt x="930" y="498"/>
                  <a:pt x="932" y="489"/>
                  <a:pt x="932" y="480"/>
                </a:cubicBezTo>
                <a:cubicBezTo>
                  <a:pt x="932" y="468"/>
                  <a:pt x="929" y="458"/>
                  <a:pt x="922" y="449"/>
                </a:cubicBezTo>
                <a:cubicBezTo>
                  <a:pt x="915" y="441"/>
                  <a:pt x="906" y="435"/>
                  <a:pt x="893" y="431"/>
                </a:cubicBezTo>
                <a:cubicBezTo>
                  <a:pt x="903" y="426"/>
                  <a:pt x="910" y="420"/>
                  <a:pt x="915" y="413"/>
                </a:cubicBezTo>
                <a:cubicBezTo>
                  <a:pt x="920" y="405"/>
                  <a:pt x="922" y="397"/>
                  <a:pt x="922" y="388"/>
                </a:cubicBezTo>
                <a:cubicBezTo>
                  <a:pt x="922" y="379"/>
                  <a:pt x="919" y="370"/>
                  <a:pt x="914" y="362"/>
                </a:cubicBezTo>
                <a:cubicBezTo>
                  <a:pt x="909" y="353"/>
                  <a:pt x="902" y="347"/>
                  <a:pt x="893" y="343"/>
                </a:cubicBezTo>
                <a:cubicBezTo>
                  <a:pt x="883" y="339"/>
                  <a:pt x="871" y="337"/>
                  <a:pt x="856" y="337"/>
                </a:cubicBezTo>
                <a:lnTo>
                  <a:pt x="781" y="337"/>
                </a:lnTo>
                <a:close/>
                <a:moveTo>
                  <a:pt x="707" y="337"/>
                </a:moveTo>
                <a:lnTo>
                  <a:pt x="707" y="538"/>
                </a:lnTo>
                <a:lnTo>
                  <a:pt x="734" y="538"/>
                </a:lnTo>
                <a:lnTo>
                  <a:pt x="734" y="337"/>
                </a:lnTo>
                <a:lnTo>
                  <a:pt x="707" y="337"/>
                </a:lnTo>
                <a:close/>
                <a:moveTo>
                  <a:pt x="534" y="337"/>
                </a:moveTo>
                <a:lnTo>
                  <a:pt x="534" y="538"/>
                </a:lnTo>
                <a:lnTo>
                  <a:pt x="561" y="538"/>
                </a:lnTo>
                <a:lnTo>
                  <a:pt x="561" y="447"/>
                </a:lnTo>
                <a:lnTo>
                  <a:pt x="654" y="447"/>
                </a:lnTo>
                <a:lnTo>
                  <a:pt x="654" y="423"/>
                </a:lnTo>
                <a:lnTo>
                  <a:pt x="561" y="423"/>
                </a:lnTo>
                <a:lnTo>
                  <a:pt x="561" y="361"/>
                </a:lnTo>
                <a:lnTo>
                  <a:pt x="669" y="361"/>
                </a:lnTo>
                <a:lnTo>
                  <a:pt x="669" y="337"/>
                </a:lnTo>
                <a:lnTo>
                  <a:pt x="534"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6"/>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dirty="0">
              <a:latin typeface="Arial" panose="020B0604020202020204" pitchFamily="34" charset="0"/>
              <a:cs typeface="Arial" panose="020B0604020202020204" pitchFamily="34" charset="0"/>
            </a:endParaRPr>
          </a:p>
        </p:txBody>
      </p:sp>
      <p:sp>
        <p:nvSpPr>
          <p:cNvPr id="17" name="Forme libre 8"/>
          <p:cNvSpPr/>
          <p:nvPr/>
        </p:nvSpPr>
        <p:spPr>
          <a:xfrm>
            <a:off x="2284730" y="2226310"/>
            <a:ext cx="1489710" cy="118110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19" y="334"/>
                </a:moveTo>
                <a:cubicBezTo>
                  <a:pt x="806" y="334"/>
                  <a:pt x="794" y="336"/>
                  <a:pt x="783" y="341"/>
                </a:cubicBezTo>
                <a:cubicBezTo>
                  <a:pt x="772" y="345"/>
                  <a:pt x="763" y="352"/>
                  <a:pt x="758" y="361"/>
                </a:cubicBezTo>
                <a:cubicBezTo>
                  <a:pt x="752" y="370"/>
                  <a:pt x="749" y="379"/>
                  <a:pt x="749" y="389"/>
                </a:cubicBezTo>
                <a:cubicBezTo>
                  <a:pt x="749" y="398"/>
                  <a:pt x="751" y="407"/>
                  <a:pt x="756" y="414"/>
                </a:cubicBezTo>
                <a:cubicBezTo>
                  <a:pt x="761" y="422"/>
                  <a:pt x="768" y="428"/>
                  <a:pt x="778" y="433"/>
                </a:cubicBezTo>
                <a:cubicBezTo>
                  <a:pt x="786" y="437"/>
                  <a:pt x="798" y="441"/>
                  <a:pt x="816" y="445"/>
                </a:cubicBezTo>
                <a:cubicBezTo>
                  <a:pt x="834" y="450"/>
                  <a:pt x="845" y="453"/>
                  <a:pt x="850" y="455"/>
                </a:cubicBezTo>
                <a:cubicBezTo>
                  <a:pt x="858" y="458"/>
                  <a:pt x="864" y="462"/>
                  <a:pt x="868" y="467"/>
                </a:cubicBezTo>
                <a:cubicBezTo>
                  <a:pt x="871" y="471"/>
                  <a:pt x="873" y="477"/>
                  <a:pt x="873" y="483"/>
                </a:cubicBezTo>
                <a:cubicBezTo>
                  <a:pt x="873" y="489"/>
                  <a:pt x="871" y="495"/>
                  <a:pt x="867" y="500"/>
                </a:cubicBezTo>
                <a:cubicBezTo>
                  <a:pt x="864" y="505"/>
                  <a:pt x="858" y="510"/>
                  <a:pt x="850" y="513"/>
                </a:cubicBezTo>
                <a:cubicBezTo>
                  <a:pt x="843" y="516"/>
                  <a:pt x="834" y="517"/>
                  <a:pt x="824" y="517"/>
                </a:cubicBezTo>
                <a:cubicBezTo>
                  <a:pt x="813" y="517"/>
                  <a:pt x="803" y="515"/>
                  <a:pt x="794" y="511"/>
                </a:cubicBezTo>
                <a:cubicBezTo>
                  <a:pt x="785" y="507"/>
                  <a:pt x="778" y="502"/>
                  <a:pt x="774" y="496"/>
                </a:cubicBezTo>
                <a:cubicBezTo>
                  <a:pt x="770" y="489"/>
                  <a:pt x="767" y="481"/>
                  <a:pt x="766" y="471"/>
                </a:cubicBezTo>
                <a:lnTo>
                  <a:pt x="741" y="473"/>
                </a:lnTo>
                <a:cubicBezTo>
                  <a:pt x="741" y="486"/>
                  <a:pt x="745" y="498"/>
                  <a:pt x="752" y="509"/>
                </a:cubicBezTo>
                <a:cubicBezTo>
                  <a:pt x="759" y="520"/>
                  <a:pt x="769" y="528"/>
                  <a:pt x="781" y="533"/>
                </a:cubicBezTo>
                <a:cubicBezTo>
                  <a:pt x="793" y="538"/>
                  <a:pt x="808" y="541"/>
                  <a:pt x="826" y="541"/>
                </a:cubicBezTo>
                <a:cubicBezTo>
                  <a:pt x="840" y="541"/>
                  <a:pt x="853" y="538"/>
                  <a:pt x="865" y="533"/>
                </a:cubicBezTo>
                <a:cubicBezTo>
                  <a:pt x="876" y="528"/>
                  <a:pt x="885" y="521"/>
                  <a:pt x="891" y="511"/>
                </a:cubicBezTo>
                <a:cubicBezTo>
                  <a:pt x="897" y="502"/>
                  <a:pt x="900" y="492"/>
                  <a:pt x="900" y="481"/>
                </a:cubicBezTo>
                <a:cubicBezTo>
                  <a:pt x="900" y="470"/>
                  <a:pt x="897" y="461"/>
                  <a:pt x="891" y="453"/>
                </a:cubicBezTo>
                <a:cubicBezTo>
                  <a:pt x="886" y="445"/>
                  <a:pt x="877" y="438"/>
                  <a:pt x="865" y="432"/>
                </a:cubicBezTo>
                <a:cubicBezTo>
                  <a:pt x="857" y="429"/>
                  <a:pt x="843" y="425"/>
                  <a:pt x="822" y="420"/>
                </a:cubicBezTo>
                <a:cubicBezTo>
                  <a:pt x="801" y="415"/>
                  <a:pt x="788" y="410"/>
                  <a:pt x="783" y="406"/>
                </a:cubicBezTo>
                <a:cubicBezTo>
                  <a:pt x="778" y="401"/>
                  <a:pt x="776" y="395"/>
                  <a:pt x="776" y="388"/>
                </a:cubicBezTo>
                <a:cubicBezTo>
                  <a:pt x="776" y="380"/>
                  <a:pt x="780" y="373"/>
                  <a:pt x="787" y="367"/>
                </a:cubicBezTo>
                <a:cubicBezTo>
                  <a:pt x="794" y="361"/>
                  <a:pt x="805" y="358"/>
                  <a:pt x="820" y="358"/>
                </a:cubicBezTo>
                <a:cubicBezTo>
                  <a:pt x="835" y="358"/>
                  <a:pt x="846" y="361"/>
                  <a:pt x="854" y="367"/>
                </a:cubicBezTo>
                <a:cubicBezTo>
                  <a:pt x="861" y="374"/>
                  <a:pt x="866" y="383"/>
                  <a:pt x="867" y="395"/>
                </a:cubicBezTo>
                <a:lnTo>
                  <a:pt x="894" y="394"/>
                </a:lnTo>
                <a:cubicBezTo>
                  <a:pt x="894" y="382"/>
                  <a:pt x="890" y="372"/>
                  <a:pt x="884" y="362"/>
                </a:cubicBezTo>
                <a:cubicBezTo>
                  <a:pt x="878" y="353"/>
                  <a:pt x="869" y="346"/>
                  <a:pt x="858" y="341"/>
                </a:cubicBezTo>
                <a:cubicBezTo>
                  <a:pt x="847" y="336"/>
                  <a:pt x="834" y="334"/>
                  <a:pt x="819" y="334"/>
                </a:cubicBezTo>
                <a:close/>
                <a:moveTo>
                  <a:pt x="633" y="334"/>
                </a:moveTo>
                <a:cubicBezTo>
                  <a:pt x="616" y="334"/>
                  <a:pt x="599" y="338"/>
                  <a:pt x="585" y="346"/>
                </a:cubicBezTo>
                <a:cubicBezTo>
                  <a:pt x="570" y="354"/>
                  <a:pt x="559" y="366"/>
                  <a:pt x="551" y="381"/>
                </a:cubicBezTo>
                <a:cubicBezTo>
                  <a:pt x="543" y="397"/>
                  <a:pt x="539" y="415"/>
                  <a:pt x="539" y="436"/>
                </a:cubicBezTo>
                <a:cubicBezTo>
                  <a:pt x="539" y="455"/>
                  <a:pt x="543" y="473"/>
                  <a:pt x="550" y="490"/>
                </a:cubicBezTo>
                <a:cubicBezTo>
                  <a:pt x="557" y="506"/>
                  <a:pt x="567" y="519"/>
                  <a:pt x="581" y="528"/>
                </a:cubicBezTo>
                <a:cubicBezTo>
                  <a:pt x="594" y="537"/>
                  <a:pt x="612" y="541"/>
                  <a:pt x="634" y="541"/>
                </a:cubicBezTo>
                <a:cubicBezTo>
                  <a:pt x="655" y="541"/>
                  <a:pt x="672" y="535"/>
                  <a:pt x="687" y="524"/>
                </a:cubicBezTo>
                <a:cubicBezTo>
                  <a:pt x="701" y="512"/>
                  <a:pt x="711" y="495"/>
                  <a:pt x="717" y="473"/>
                </a:cubicBezTo>
                <a:lnTo>
                  <a:pt x="690" y="467"/>
                </a:lnTo>
                <a:cubicBezTo>
                  <a:pt x="686" y="483"/>
                  <a:pt x="679" y="496"/>
                  <a:pt x="669" y="504"/>
                </a:cubicBezTo>
                <a:cubicBezTo>
                  <a:pt x="659" y="513"/>
                  <a:pt x="646" y="517"/>
                  <a:pt x="631" y="517"/>
                </a:cubicBezTo>
                <a:cubicBezTo>
                  <a:pt x="619" y="517"/>
                  <a:pt x="607" y="514"/>
                  <a:pt x="597" y="508"/>
                </a:cubicBezTo>
                <a:cubicBezTo>
                  <a:pt x="586" y="502"/>
                  <a:pt x="578" y="492"/>
                  <a:pt x="573" y="480"/>
                </a:cubicBezTo>
                <a:cubicBezTo>
                  <a:pt x="568" y="467"/>
                  <a:pt x="566" y="453"/>
                  <a:pt x="566" y="436"/>
                </a:cubicBezTo>
                <a:cubicBezTo>
                  <a:pt x="566" y="423"/>
                  <a:pt x="568" y="410"/>
                  <a:pt x="572" y="398"/>
                </a:cubicBezTo>
                <a:cubicBezTo>
                  <a:pt x="576" y="386"/>
                  <a:pt x="584" y="376"/>
                  <a:pt x="594" y="369"/>
                </a:cubicBezTo>
                <a:cubicBezTo>
                  <a:pt x="604" y="362"/>
                  <a:pt x="617" y="358"/>
                  <a:pt x="632" y="358"/>
                </a:cubicBezTo>
                <a:cubicBezTo>
                  <a:pt x="645" y="358"/>
                  <a:pt x="656" y="361"/>
                  <a:pt x="665" y="368"/>
                </a:cubicBezTo>
                <a:cubicBezTo>
                  <a:pt x="674" y="374"/>
                  <a:pt x="680" y="385"/>
                  <a:pt x="685" y="399"/>
                </a:cubicBezTo>
                <a:lnTo>
                  <a:pt x="712" y="393"/>
                </a:lnTo>
                <a:cubicBezTo>
                  <a:pt x="707" y="374"/>
                  <a:pt x="697" y="360"/>
                  <a:pt x="684" y="349"/>
                </a:cubicBezTo>
                <a:cubicBezTo>
                  <a:pt x="670" y="339"/>
                  <a:pt x="653" y="334"/>
                  <a:pt x="633" y="334"/>
                </a:cubicBez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1"/>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8" name="ZoneTexte 17"/>
          <p:cNvSpPr txBox="1"/>
          <p:nvPr/>
        </p:nvSpPr>
        <p:spPr>
          <a:xfrm>
            <a:off x="3383070" y="4154659"/>
            <a:ext cx="2524760" cy="460375"/>
          </a:xfrm>
          <a:prstGeom prst="rect">
            <a:avLst/>
          </a:prstGeom>
          <a:noFill/>
        </p:spPr>
        <p:txBody>
          <a:bodyPr wrap="square" rtlCol="0">
            <a:spAutoFit/>
          </a:bodyPr>
          <a:lstStyle/>
          <a:p>
            <a:pPr algn="ctr"/>
            <a:r>
              <a:rPr lang="en-US" altLang="fr-FR" sz="2400" b="1" dirty="0"/>
              <a:t>NDN Router</a:t>
            </a:r>
            <a:endParaRPr lang="en-US" altLang="fr-FR" sz="2400" b="1" dirty="0"/>
          </a:p>
        </p:txBody>
      </p:sp>
      <p:sp>
        <p:nvSpPr>
          <p:cNvPr id="4" name="Text Box 3"/>
          <p:cNvSpPr txBox="1"/>
          <p:nvPr/>
        </p:nvSpPr>
        <p:spPr>
          <a:xfrm>
            <a:off x="503555" y="99695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NDN Router Structure:</a:t>
            </a:r>
            <a:endParaRPr lang="en-US" altLang="en-US" sz="1800">
              <a:solidFill>
                <a:schemeClr val="accent1"/>
              </a:solidFill>
              <a:effectLst>
                <a:outerShdw blurRad="38100" dist="25400" dir="5400000" algn="ctr" rotWithShape="0">
                  <a:srgbClr val="6E747A">
                    <a:alpha val="43000"/>
                  </a:srgbClr>
                </a:outerShdw>
              </a:effectLst>
            </a:endParaRPr>
          </a:p>
        </p:txBody>
      </p:sp>
      <p:sp>
        <p:nvSpPr>
          <p:cNvPr id="23" name="ZoneTexte 22"/>
          <p:cNvSpPr txBox="1"/>
          <p:nvPr/>
        </p:nvSpPr>
        <p:spPr>
          <a:xfrm>
            <a:off x="2862580" y="3509308"/>
            <a:ext cx="3566160" cy="543675"/>
          </a:xfrm>
          <a:prstGeom prst="rect">
            <a:avLst/>
          </a:prstGeom>
          <a:noFill/>
        </p:spPr>
        <p:txBody>
          <a:bodyPr wrap="square" rtlCol="0">
            <a:spAutoFit/>
          </a:bodyPr>
          <a:lstStyle/>
          <a:p>
            <a:pPr algn="ctr"/>
            <a:r>
              <a:rPr lang="fr-FR" sz="2935" b="1" dirty="0">
                <a:solidFill>
                  <a:schemeClr val="accent1"/>
                </a:solidFill>
                <a:latin typeface="Times New Roman" panose="02020603050405020304" pitchFamily="18" charset="0"/>
                <a:cs typeface="Times New Roman" panose="02020603050405020304" pitchFamily="18" charset="0"/>
              </a:rPr>
              <a:t>Content Store</a:t>
            </a:r>
            <a:endParaRPr lang="fr-FR" sz="2935"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75184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2" name="Title 1"/>
          <p:cNvSpPr>
            <a:spLocks noGrp="1"/>
          </p:cNvSpPr>
          <p:nvPr>
            <p:ph type="title"/>
          </p:nvPr>
        </p:nvSpPr>
        <p:spPr>
          <a:xfrm>
            <a:off x="628649" y="94428"/>
            <a:ext cx="7864930" cy="1185771"/>
          </a:xfrm>
        </p:spPr>
        <p:txBody>
          <a:bodyPr>
            <a:normAutofit fontScale="90000"/>
          </a:bodyPr>
          <a:lstStyle/>
          <a:p>
            <a:r>
              <a:rPr lang="en-US" sz="2700">
                <a:latin typeface="Candara" panose="020E0502030303020204"/>
              </a:rPr>
              <a:t>Foundations of TCP/IP and NDN Networking Technologie</a:t>
            </a:r>
            <a:br>
              <a:rPr lang="en-US" sz="2700">
                <a:latin typeface="Candara" panose="020E0502030303020204"/>
              </a:rPr>
            </a:br>
            <a:r>
              <a:rPr lang="en-US">
                <a:latin typeface="Candara" panose="020E0502030303020204"/>
              </a:rPr>
              <a:t>Named Data Networking (NDN)</a:t>
            </a:r>
            <a:endParaRPr lang="en-US">
              <a:latin typeface="Candara" panose="020E0502030303020204"/>
            </a:endParaRPr>
          </a:p>
          <a:p>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13" name="Organigramme : Alternative 2"/>
          <p:cNvSpPr/>
          <p:nvPr/>
        </p:nvSpPr>
        <p:spPr>
          <a:xfrm>
            <a:off x="1556385" y="1420429"/>
            <a:ext cx="6009640" cy="3269047"/>
          </a:xfrm>
          <a:prstGeom prst="flowChartAlternateProcess">
            <a:avLst/>
          </a:prstGeom>
        </p:spPr>
        <p:style>
          <a:lnRef idx="3">
            <a:prstClr val="black"/>
          </a:lnRef>
          <a:fillRef idx="0">
            <a:srgbClr val="FFFFFF"/>
          </a:fillRef>
          <a:effectRef idx="0">
            <a:srgbClr val="FFFFFF"/>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5" name="Forme libre 6"/>
          <p:cNvSpPr/>
          <p:nvPr/>
        </p:nvSpPr>
        <p:spPr>
          <a:xfrm>
            <a:off x="3884930" y="2247265"/>
            <a:ext cx="1520190" cy="118427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558" y="361"/>
                </a:moveTo>
                <a:lnTo>
                  <a:pt x="608" y="361"/>
                </a:lnTo>
                <a:cubicBezTo>
                  <a:pt x="620" y="361"/>
                  <a:pt x="628" y="362"/>
                  <a:pt x="632" y="363"/>
                </a:cubicBezTo>
                <a:cubicBezTo>
                  <a:pt x="639" y="365"/>
                  <a:pt x="645" y="369"/>
                  <a:pt x="649" y="375"/>
                </a:cubicBezTo>
                <a:cubicBezTo>
                  <a:pt x="653" y="381"/>
                  <a:pt x="655" y="388"/>
                  <a:pt x="655" y="396"/>
                </a:cubicBezTo>
                <a:cubicBezTo>
                  <a:pt x="655" y="408"/>
                  <a:pt x="651" y="417"/>
                  <a:pt x="644" y="423"/>
                </a:cubicBezTo>
                <a:cubicBezTo>
                  <a:pt x="637" y="430"/>
                  <a:pt x="625" y="433"/>
                  <a:pt x="609" y="433"/>
                </a:cubicBezTo>
                <a:lnTo>
                  <a:pt x="558" y="433"/>
                </a:lnTo>
                <a:lnTo>
                  <a:pt x="558" y="361"/>
                </a:lnTo>
                <a:close/>
                <a:moveTo>
                  <a:pt x="780" y="337"/>
                </a:moveTo>
                <a:lnTo>
                  <a:pt x="780" y="361"/>
                </a:lnTo>
                <a:lnTo>
                  <a:pt x="846" y="361"/>
                </a:lnTo>
                <a:lnTo>
                  <a:pt x="846" y="538"/>
                </a:lnTo>
                <a:lnTo>
                  <a:pt x="873" y="538"/>
                </a:lnTo>
                <a:lnTo>
                  <a:pt x="873" y="361"/>
                </a:lnTo>
                <a:lnTo>
                  <a:pt x="939" y="361"/>
                </a:lnTo>
                <a:lnTo>
                  <a:pt x="939" y="337"/>
                </a:lnTo>
                <a:lnTo>
                  <a:pt x="780" y="337"/>
                </a:lnTo>
                <a:close/>
                <a:moveTo>
                  <a:pt x="720" y="337"/>
                </a:moveTo>
                <a:lnTo>
                  <a:pt x="720" y="538"/>
                </a:lnTo>
                <a:lnTo>
                  <a:pt x="747" y="538"/>
                </a:lnTo>
                <a:lnTo>
                  <a:pt x="747" y="337"/>
                </a:lnTo>
                <a:lnTo>
                  <a:pt x="720" y="337"/>
                </a:lnTo>
                <a:close/>
                <a:moveTo>
                  <a:pt x="531" y="337"/>
                </a:moveTo>
                <a:lnTo>
                  <a:pt x="531" y="538"/>
                </a:lnTo>
                <a:lnTo>
                  <a:pt x="558" y="538"/>
                </a:lnTo>
                <a:lnTo>
                  <a:pt x="558" y="457"/>
                </a:lnTo>
                <a:lnTo>
                  <a:pt x="608" y="457"/>
                </a:lnTo>
                <a:cubicBezTo>
                  <a:pt x="636" y="457"/>
                  <a:pt x="655" y="451"/>
                  <a:pt x="666" y="439"/>
                </a:cubicBezTo>
                <a:cubicBezTo>
                  <a:pt x="677" y="427"/>
                  <a:pt x="682" y="413"/>
                  <a:pt x="682" y="395"/>
                </a:cubicBezTo>
                <a:cubicBezTo>
                  <a:pt x="682" y="385"/>
                  <a:pt x="680" y="376"/>
                  <a:pt x="676" y="368"/>
                </a:cubicBezTo>
                <a:cubicBezTo>
                  <a:pt x="672" y="360"/>
                  <a:pt x="667" y="353"/>
                  <a:pt x="660" y="348"/>
                </a:cubicBezTo>
                <a:cubicBezTo>
                  <a:pt x="654" y="344"/>
                  <a:pt x="645" y="341"/>
                  <a:pt x="636" y="339"/>
                </a:cubicBezTo>
                <a:cubicBezTo>
                  <a:pt x="629" y="338"/>
                  <a:pt x="619" y="337"/>
                  <a:pt x="606" y="337"/>
                </a:cubicBezTo>
                <a:lnTo>
                  <a:pt x="531"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3"/>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6" name="Forme libre 7"/>
          <p:cNvSpPr/>
          <p:nvPr/>
        </p:nvSpPr>
        <p:spPr>
          <a:xfrm>
            <a:off x="5791840" y="2379160"/>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08" y="445"/>
                </a:moveTo>
                <a:lnTo>
                  <a:pt x="853" y="445"/>
                </a:lnTo>
                <a:cubicBezTo>
                  <a:pt x="866" y="445"/>
                  <a:pt x="875" y="446"/>
                  <a:pt x="882" y="448"/>
                </a:cubicBezTo>
                <a:cubicBezTo>
                  <a:pt x="889" y="451"/>
                  <a:pt x="894" y="454"/>
                  <a:pt x="898" y="460"/>
                </a:cubicBezTo>
                <a:cubicBezTo>
                  <a:pt x="903" y="466"/>
                  <a:pt x="905" y="472"/>
                  <a:pt x="905" y="480"/>
                </a:cubicBezTo>
                <a:cubicBezTo>
                  <a:pt x="905" y="486"/>
                  <a:pt x="904" y="492"/>
                  <a:pt x="901" y="496"/>
                </a:cubicBezTo>
                <a:cubicBezTo>
                  <a:pt x="898" y="501"/>
                  <a:pt x="895" y="505"/>
                  <a:pt x="891" y="508"/>
                </a:cubicBezTo>
                <a:cubicBezTo>
                  <a:pt x="887" y="510"/>
                  <a:pt x="882" y="512"/>
                  <a:pt x="876" y="513"/>
                </a:cubicBezTo>
                <a:cubicBezTo>
                  <a:pt x="872" y="514"/>
                  <a:pt x="866" y="514"/>
                  <a:pt x="858" y="514"/>
                </a:cubicBezTo>
                <a:lnTo>
                  <a:pt x="808" y="514"/>
                </a:lnTo>
                <a:lnTo>
                  <a:pt x="808" y="445"/>
                </a:lnTo>
                <a:close/>
                <a:moveTo>
                  <a:pt x="808" y="361"/>
                </a:moveTo>
                <a:lnTo>
                  <a:pt x="847" y="361"/>
                </a:lnTo>
                <a:cubicBezTo>
                  <a:pt x="861" y="361"/>
                  <a:pt x="871" y="362"/>
                  <a:pt x="877" y="364"/>
                </a:cubicBezTo>
                <a:cubicBezTo>
                  <a:pt x="883" y="366"/>
                  <a:pt x="887" y="369"/>
                  <a:pt x="890" y="374"/>
                </a:cubicBezTo>
                <a:cubicBezTo>
                  <a:pt x="893" y="379"/>
                  <a:pt x="895" y="385"/>
                  <a:pt x="895" y="391"/>
                </a:cubicBezTo>
                <a:cubicBezTo>
                  <a:pt x="895" y="398"/>
                  <a:pt x="893" y="404"/>
                  <a:pt x="890" y="409"/>
                </a:cubicBezTo>
                <a:cubicBezTo>
                  <a:pt x="887" y="413"/>
                  <a:pt x="882" y="417"/>
                  <a:pt x="875" y="419"/>
                </a:cubicBezTo>
                <a:cubicBezTo>
                  <a:pt x="870" y="420"/>
                  <a:pt x="862" y="421"/>
                  <a:pt x="850" y="421"/>
                </a:cubicBezTo>
                <a:lnTo>
                  <a:pt x="808" y="421"/>
                </a:lnTo>
                <a:lnTo>
                  <a:pt x="808" y="361"/>
                </a:lnTo>
                <a:close/>
                <a:moveTo>
                  <a:pt x="781" y="337"/>
                </a:moveTo>
                <a:lnTo>
                  <a:pt x="781" y="538"/>
                </a:lnTo>
                <a:lnTo>
                  <a:pt x="857" y="538"/>
                </a:lnTo>
                <a:cubicBezTo>
                  <a:pt x="870" y="538"/>
                  <a:pt x="881" y="537"/>
                  <a:pt x="890" y="535"/>
                </a:cubicBezTo>
                <a:cubicBezTo>
                  <a:pt x="898" y="532"/>
                  <a:pt x="906" y="529"/>
                  <a:pt x="911" y="525"/>
                </a:cubicBezTo>
                <a:cubicBezTo>
                  <a:pt x="917" y="520"/>
                  <a:pt x="922" y="514"/>
                  <a:pt x="926" y="506"/>
                </a:cubicBezTo>
                <a:cubicBezTo>
                  <a:pt x="930" y="498"/>
                  <a:pt x="932" y="489"/>
                  <a:pt x="932" y="480"/>
                </a:cubicBezTo>
                <a:cubicBezTo>
                  <a:pt x="932" y="468"/>
                  <a:pt x="929" y="458"/>
                  <a:pt x="922" y="449"/>
                </a:cubicBezTo>
                <a:cubicBezTo>
                  <a:pt x="915" y="441"/>
                  <a:pt x="906" y="435"/>
                  <a:pt x="893" y="431"/>
                </a:cubicBezTo>
                <a:cubicBezTo>
                  <a:pt x="903" y="426"/>
                  <a:pt x="910" y="420"/>
                  <a:pt x="915" y="413"/>
                </a:cubicBezTo>
                <a:cubicBezTo>
                  <a:pt x="920" y="405"/>
                  <a:pt x="922" y="397"/>
                  <a:pt x="922" y="388"/>
                </a:cubicBezTo>
                <a:cubicBezTo>
                  <a:pt x="922" y="379"/>
                  <a:pt x="919" y="370"/>
                  <a:pt x="914" y="362"/>
                </a:cubicBezTo>
                <a:cubicBezTo>
                  <a:pt x="909" y="353"/>
                  <a:pt x="902" y="347"/>
                  <a:pt x="893" y="343"/>
                </a:cubicBezTo>
                <a:cubicBezTo>
                  <a:pt x="883" y="339"/>
                  <a:pt x="871" y="337"/>
                  <a:pt x="856" y="337"/>
                </a:cubicBezTo>
                <a:lnTo>
                  <a:pt x="781" y="337"/>
                </a:lnTo>
                <a:close/>
                <a:moveTo>
                  <a:pt x="707" y="337"/>
                </a:moveTo>
                <a:lnTo>
                  <a:pt x="707" y="538"/>
                </a:lnTo>
                <a:lnTo>
                  <a:pt x="734" y="538"/>
                </a:lnTo>
                <a:lnTo>
                  <a:pt x="734" y="337"/>
                </a:lnTo>
                <a:lnTo>
                  <a:pt x="707" y="337"/>
                </a:lnTo>
                <a:close/>
                <a:moveTo>
                  <a:pt x="534" y="337"/>
                </a:moveTo>
                <a:lnTo>
                  <a:pt x="534" y="538"/>
                </a:lnTo>
                <a:lnTo>
                  <a:pt x="561" y="538"/>
                </a:lnTo>
                <a:lnTo>
                  <a:pt x="561" y="447"/>
                </a:lnTo>
                <a:lnTo>
                  <a:pt x="654" y="447"/>
                </a:lnTo>
                <a:lnTo>
                  <a:pt x="654" y="423"/>
                </a:lnTo>
                <a:lnTo>
                  <a:pt x="561" y="423"/>
                </a:lnTo>
                <a:lnTo>
                  <a:pt x="561" y="361"/>
                </a:lnTo>
                <a:lnTo>
                  <a:pt x="669" y="361"/>
                </a:lnTo>
                <a:lnTo>
                  <a:pt x="669" y="337"/>
                </a:lnTo>
                <a:lnTo>
                  <a:pt x="534"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6"/>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dirty="0">
              <a:latin typeface="Arial" panose="020B0604020202020204" pitchFamily="34" charset="0"/>
              <a:cs typeface="Arial" panose="020B0604020202020204" pitchFamily="34" charset="0"/>
            </a:endParaRPr>
          </a:p>
        </p:txBody>
      </p:sp>
      <p:sp>
        <p:nvSpPr>
          <p:cNvPr id="18" name="ZoneTexte 17"/>
          <p:cNvSpPr txBox="1"/>
          <p:nvPr/>
        </p:nvSpPr>
        <p:spPr>
          <a:xfrm>
            <a:off x="3383070" y="4154659"/>
            <a:ext cx="2524760" cy="460375"/>
          </a:xfrm>
          <a:prstGeom prst="rect">
            <a:avLst/>
          </a:prstGeom>
          <a:noFill/>
        </p:spPr>
        <p:txBody>
          <a:bodyPr wrap="square" rtlCol="0">
            <a:spAutoFit/>
          </a:bodyPr>
          <a:lstStyle/>
          <a:p>
            <a:pPr algn="ctr"/>
            <a:r>
              <a:rPr lang="en-US" altLang="fr-FR" sz="2400" b="1" dirty="0"/>
              <a:t>NDN Router</a:t>
            </a:r>
            <a:endParaRPr lang="en-US" altLang="fr-FR" sz="2400" b="1" dirty="0"/>
          </a:p>
        </p:txBody>
      </p:sp>
      <p:sp>
        <p:nvSpPr>
          <p:cNvPr id="4" name="Text Box 3"/>
          <p:cNvSpPr txBox="1"/>
          <p:nvPr/>
        </p:nvSpPr>
        <p:spPr>
          <a:xfrm>
            <a:off x="503555" y="99695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NDN Router Structure:</a:t>
            </a:r>
            <a:endParaRPr lang="en-US" altLang="en-US" sz="1800">
              <a:solidFill>
                <a:schemeClr val="accent1"/>
              </a:solidFill>
              <a:effectLst>
                <a:outerShdw blurRad="38100" dist="25400" dir="5400000" algn="ctr" rotWithShape="0">
                  <a:srgbClr val="6E747A">
                    <a:alpha val="43000"/>
                  </a:srgbClr>
                </a:outerShdw>
              </a:effectLst>
            </a:endParaRPr>
          </a:p>
        </p:txBody>
      </p:sp>
      <p:sp>
        <p:nvSpPr>
          <p:cNvPr id="23" name="ZoneTexte 22"/>
          <p:cNvSpPr txBox="1"/>
          <p:nvPr/>
        </p:nvSpPr>
        <p:spPr>
          <a:xfrm>
            <a:off x="2723515" y="3472180"/>
            <a:ext cx="3842385" cy="542925"/>
          </a:xfrm>
          <a:prstGeom prst="rect">
            <a:avLst/>
          </a:prstGeom>
          <a:noFill/>
        </p:spPr>
        <p:txBody>
          <a:bodyPr wrap="square" rtlCol="0">
            <a:spAutoFit/>
          </a:bodyPr>
          <a:lstStyle/>
          <a:p>
            <a:pPr algn="ctr"/>
            <a:r>
              <a:rPr lang="fr-FR" sz="2935" b="1" dirty="0" err="1">
                <a:solidFill>
                  <a:schemeClr val="accent3"/>
                </a:solidFill>
                <a:latin typeface="Times New Roman" panose="02020603050405020304" pitchFamily="18" charset="0"/>
                <a:cs typeface="Times New Roman" panose="02020603050405020304" pitchFamily="18" charset="0"/>
                <a:sym typeface="+mn-ea"/>
              </a:rPr>
              <a:t>Pending</a:t>
            </a:r>
            <a:r>
              <a:rPr lang="fr-FR" sz="2935" b="1" dirty="0">
                <a:solidFill>
                  <a:schemeClr val="accent3"/>
                </a:solidFill>
                <a:latin typeface="Times New Roman" panose="02020603050405020304" pitchFamily="18" charset="0"/>
                <a:cs typeface="Times New Roman" panose="02020603050405020304" pitchFamily="18" charset="0"/>
                <a:sym typeface="+mn-ea"/>
              </a:rPr>
              <a:t> </a:t>
            </a:r>
            <a:r>
              <a:rPr lang="fr-FR" sz="2935" b="1" dirty="0" err="1">
                <a:solidFill>
                  <a:schemeClr val="accent3"/>
                </a:solidFill>
                <a:latin typeface="Times New Roman" panose="02020603050405020304" pitchFamily="18" charset="0"/>
                <a:cs typeface="Times New Roman" panose="02020603050405020304" pitchFamily="18" charset="0"/>
                <a:sym typeface="+mn-ea"/>
              </a:rPr>
              <a:t>Interest</a:t>
            </a:r>
            <a:r>
              <a:rPr lang="fr-FR" sz="2935" b="1" dirty="0">
                <a:solidFill>
                  <a:schemeClr val="accent3"/>
                </a:solidFill>
                <a:latin typeface="Times New Roman" panose="02020603050405020304" pitchFamily="18" charset="0"/>
                <a:cs typeface="Times New Roman" panose="02020603050405020304" pitchFamily="18" charset="0"/>
                <a:sym typeface="+mn-ea"/>
              </a:rPr>
              <a:t> Table</a:t>
            </a:r>
            <a:endParaRPr lang="fr-FR" sz="2935" b="1" dirty="0">
              <a:solidFill>
                <a:schemeClr val="accent3"/>
              </a:solidFill>
              <a:latin typeface="Times New Roman" panose="02020603050405020304" pitchFamily="18" charset="0"/>
              <a:cs typeface="Times New Roman" panose="02020603050405020304" pitchFamily="18" charset="0"/>
              <a:sym typeface="+mn-ea"/>
            </a:endParaRPr>
          </a:p>
        </p:txBody>
      </p:sp>
      <p:sp>
        <p:nvSpPr>
          <p:cNvPr id="5" name="Forme libre 8"/>
          <p:cNvSpPr/>
          <p:nvPr/>
        </p:nvSpPr>
        <p:spPr>
          <a:xfrm>
            <a:off x="2284942" y="2401647"/>
            <a:ext cx="1214120"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19" y="334"/>
                </a:moveTo>
                <a:cubicBezTo>
                  <a:pt x="806" y="334"/>
                  <a:pt x="794" y="336"/>
                  <a:pt x="783" y="341"/>
                </a:cubicBezTo>
                <a:cubicBezTo>
                  <a:pt x="772" y="345"/>
                  <a:pt x="763" y="352"/>
                  <a:pt x="758" y="361"/>
                </a:cubicBezTo>
                <a:cubicBezTo>
                  <a:pt x="752" y="370"/>
                  <a:pt x="749" y="379"/>
                  <a:pt x="749" y="389"/>
                </a:cubicBezTo>
                <a:cubicBezTo>
                  <a:pt x="749" y="398"/>
                  <a:pt x="751" y="407"/>
                  <a:pt x="756" y="414"/>
                </a:cubicBezTo>
                <a:cubicBezTo>
                  <a:pt x="761" y="422"/>
                  <a:pt x="768" y="428"/>
                  <a:pt x="778" y="433"/>
                </a:cubicBezTo>
                <a:cubicBezTo>
                  <a:pt x="786" y="437"/>
                  <a:pt x="798" y="441"/>
                  <a:pt x="816" y="445"/>
                </a:cubicBezTo>
                <a:cubicBezTo>
                  <a:pt x="834" y="450"/>
                  <a:pt x="845" y="453"/>
                  <a:pt x="850" y="455"/>
                </a:cubicBezTo>
                <a:cubicBezTo>
                  <a:pt x="858" y="458"/>
                  <a:pt x="864" y="462"/>
                  <a:pt x="868" y="467"/>
                </a:cubicBezTo>
                <a:cubicBezTo>
                  <a:pt x="871" y="471"/>
                  <a:pt x="873" y="477"/>
                  <a:pt x="873" y="483"/>
                </a:cubicBezTo>
                <a:cubicBezTo>
                  <a:pt x="873" y="489"/>
                  <a:pt x="871" y="495"/>
                  <a:pt x="867" y="500"/>
                </a:cubicBezTo>
                <a:cubicBezTo>
                  <a:pt x="864" y="505"/>
                  <a:pt x="858" y="510"/>
                  <a:pt x="850" y="513"/>
                </a:cubicBezTo>
                <a:cubicBezTo>
                  <a:pt x="843" y="516"/>
                  <a:pt x="834" y="517"/>
                  <a:pt x="824" y="517"/>
                </a:cubicBezTo>
                <a:cubicBezTo>
                  <a:pt x="813" y="517"/>
                  <a:pt x="803" y="515"/>
                  <a:pt x="794" y="511"/>
                </a:cubicBezTo>
                <a:cubicBezTo>
                  <a:pt x="785" y="507"/>
                  <a:pt x="778" y="502"/>
                  <a:pt x="774" y="496"/>
                </a:cubicBezTo>
                <a:cubicBezTo>
                  <a:pt x="770" y="489"/>
                  <a:pt x="767" y="481"/>
                  <a:pt x="766" y="471"/>
                </a:cubicBezTo>
                <a:lnTo>
                  <a:pt x="741" y="473"/>
                </a:lnTo>
                <a:cubicBezTo>
                  <a:pt x="741" y="486"/>
                  <a:pt x="745" y="498"/>
                  <a:pt x="752" y="509"/>
                </a:cubicBezTo>
                <a:cubicBezTo>
                  <a:pt x="759" y="520"/>
                  <a:pt x="769" y="528"/>
                  <a:pt x="781" y="533"/>
                </a:cubicBezTo>
                <a:cubicBezTo>
                  <a:pt x="793" y="538"/>
                  <a:pt x="808" y="541"/>
                  <a:pt x="826" y="541"/>
                </a:cubicBezTo>
                <a:cubicBezTo>
                  <a:pt x="840" y="541"/>
                  <a:pt x="853" y="538"/>
                  <a:pt x="865" y="533"/>
                </a:cubicBezTo>
                <a:cubicBezTo>
                  <a:pt x="876" y="528"/>
                  <a:pt x="885" y="521"/>
                  <a:pt x="891" y="511"/>
                </a:cubicBezTo>
                <a:cubicBezTo>
                  <a:pt x="897" y="502"/>
                  <a:pt x="900" y="492"/>
                  <a:pt x="900" y="481"/>
                </a:cubicBezTo>
                <a:cubicBezTo>
                  <a:pt x="900" y="470"/>
                  <a:pt x="897" y="461"/>
                  <a:pt x="891" y="453"/>
                </a:cubicBezTo>
                <a:cubicBezTo>
                  <a:pt x="886" y="445"/>
                  <a:pt x="877" y="438"/>
                  <a:pt x="865" y="432"/>
                </a:cubicBezTo>
                <a:cubicBezTo>
                  <a:pt x="857" y="429"/>
                  <a:pt x="843" y="425"/>
                  <a:pt x="822" y="420"/>
                </a:cubicBezTo>
                <a:cubicBezTo>
                  <a:pt x="801" y="415"/>
                  <a:pt x="788" y="410"/>
                  <a:pt x="783" y="406"/>
                </a:cubicBezTo>
                <a:cubicBezTo>
                  <a:pt x="778" y="401"/>
                  <a:pt x="776" y="395"/>
                  <a:pt x="776" y="388"/>
                </a:cubicBezTo>
                <a:cubicBezTo>
                  <a:pt x="776" y="380"/>
                  <a:pt x="780" y="373"/>
                  <a:pt x="787" y="367"/>
                </a:cubicBezTo>
                <a:cubicBezTo>
                  <a:pt x="794" y="361"/>
                  <a:pt x="805" y="358"/>
                  <a:pt x="820" y="358"/>
                </a:cubicBezTo>
                <a:cubicBezTo>
                  <a:pt x="835" y="358"/>
                  <a:pt x="846" y="361"/>
                  <a:pt x="854" y="367"/>
                </a:cubicBezTo>
                <a:cubicBezTo>
                  <a:pt x="861" y="374"/>
                  <a:pt x="866" y="383"/>
                  <a:pt x="867" y="395"/>
                </a:cubicBezTo>
                <a:lnTo>
                  <a:pt x="894" y="394"/>
                </a:lnTo>
                <a:cubicBezTo>
                  <a:pt x="894" y="382"/>
                  <a:pt x="890" y="372"/>
                  <a:pt x="884" y="362"/>
                </a:cubicBezTo>
                <a:cubicBezTo>
                  <a:pt x="878" y="353"/>
                  <a:pt x="869" y="346"/>
                  <a:pt x="858" y="341"/>
                </a:cubicBezTo>
                <a:cubicBezTo>
                  <a:pt x="847" y="336"/>
                  <a:pt x="834" y="334"/>
                  <a:pt x="819" y="334"/>
                </a:cubicBezTo>
                <a:close/>
                <a:moveTo>
                  <a:pt x="633" y="334"/>
                </a:moveTo>
                <a:cubicBezTo>
                  <a:pt x="616" y="334"/>
                  <a:pt x="599" y="338"/>
                  <a:pt x="585" y="346"/>
                </a:cubicBezTo>
                <a:cubicBezTo>
                  <a:pt x="570" y="354"/>
                  <a:pt x="559" y="366"/>
                  <a:pt x="551" y="381"/>
                </a:cubicBezTo>
                <a:cubicBezTo>
                  <a:pt x="543" y="397"/>
                  <a:pt x="539" y="415"/>
                  <a:pt x="539" y="436"/>
                </a:cubicBezTo>
                <a:cubicBezTo>
                  <a:pt x="539" y="455"/>
                  <a:pt x="543" y="473"/>
                  <a:pt x="550" y="490"/>
                </a:cubicBezTo>
                <a:cubicBezTo>
                  <a:pt x="557" y="506"/>
                  <a:pt x="567" y="519"/>
                  <a:pt x="581" y="528"/>
                </a:cubicBezTo>
                <a:cubicBezTo>
                  <a:pt x="594" y="537"/>
                  <a:pt x="612" y="541"/>
                  <a:pt x="634" y="541"/>
                </a:cubicBezTo>
                <a:cubicBezTo>
                  <a:pt x="655" y="541"/>
                  <a:pt x="672" y="535"/>
                  <a:pt x="687" y="524"/>
                </a:cubicBezTo>
                <a:cubicBezTo>
                  <a:pt x="701" y="512"/>
                  <a:pt x="711" y="495"/>
                  <a:pt x="717" y="473"/>
                </a:cubicBezTo>
                <a:lnTo>
                  <a:pt x="690" y="467"/>
                </a:lnTo>
                <a:cubicBezTo>
                  <a:pt x="686" y="483"/>
                  <a:pt x="679" y="496"/>
                  <a:pt x="669" y="504"/>
                </a:cubicBezTo>
                <a:cubicBezTo>
                  <a:pt x="659" y="513"/>
                  <a:pt x="646" y="517"/>
                  <a:pt x="631" y="517"/>
                </a:cubicBezTo>
                <a:cubicBezTo>
                  <a:pt x="619" y="517"/>
                  <a:pt x="607" y="514"/>
                  <a:pt x="597" y="508"/>
                </a:cubicBezTo>
                <a:cubicBezTo>
                  <a:pt x="586" y="502"/>
                  <a:pt x="578" y="492"/>
                  <a:pt x="573" y="480"/>
                </a:cubicBezTo>
                <a:cubicBezTo>
                  <a:pt x="568" y="467"/>
                  <a:pt x="566" y="453"/>
                  <a:pt x="566" y="436"/>
                </a:cubicBezTo>
                <a:cubicBezTo>
                  <a:pt x="566" y="423"/>
                  <a:pt x="568" y="410"/>
                  <a:pt x="572" y="398"/>
                </a:cubicBezTo>
                <a:cubicBezTo>
                  <a:pt x="576" y="386"/>
                  <a:pt x="584" y="376"/>
                  <a:pt x="594" y="369"/>
                </a:cubicBezTo>
                <a:cubicBezTo>
                  <a:pt x="604" y="362"/>
                  <a:pt x="617" y="358"/>
                  <a:pt x="632" y="358"/>
                </a:cubicBezTo>
                <a:cubicBezTo>
                  <a:pt x="645" y="358"/>
                  <a:pt x="656" y="361"/>
                  <a:pt x="665" y="368"/>
                </a:cubicBezTo>
                <a:cubicBezTo>
                  <a:pt x="674" y="374"/>
                  <a:pt x="680" y="385"/>
                  <a:pt x="685" y="399"/>
                </a:cubicBezTo>
                <a:lnTo>
                  <a:pt x="712" y="393"/>
                </a:lnTo>
                <a:cubicBezTo>
                  <a:pt x="707" y="374"/>
                  <a:pt x="697" y="360"/>
                  <a:pt x="684" y="349"/>
                </a:cubicBezTo>
                <a:cubicBezTo>
                  <a:pt x="670" y="339"/>
                  <a:pt x="653" y="334"/>
                  <a:pt x="633" y="334"/>
                </a:cubicBez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1"/>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 name="Rectangle : avec coin rogné 1"/>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3" name="Espace réservé du numéro de diapositive 8"/>
          <p:cNvSpPr>
            <a:spLocks noGrp="1"/>
          </p:cNvSpPr>
          <p:nvPr>
            <p:ph type="sldNum" sz="quarter" idx="12"/>
          </p:nvPr>
        </p:nvSpPr>
        <p:spPr>
          <a:xfrm>
            <a:off x="8486775" y="4760595"/>
            <a:ext cx="76771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555">
                <a:latin typeface="Candara" panose="020E0502030303020204"/>
                <a:sym typeface="+mn-ea"/>
              </a:rPr>
              <a:t>Named Data Networking (NDN)</a:t>
            </a:r>
            <a:br>
              <a:rPr lang="en-US" sz="2700">
                <a:latin typeface="Candara" panose="020E0502030303020204"/>
                <a:sym typeface="+mn-ea"/>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13" name="Organigramme : Alternative 2"/>
          <p:cNvSpPr/>
          <p:nvPr/>
        </p:nvSpPr>
        <p:spPr>
          <a:xfrm>
            <a:off x="1556385" y="1420429"/>
            <a:ext cx="6009640" cy="3269047"/>
          </a:xfrm>
          <a:prstGeom prst="flowChartAlternateProcess">
            <a:avLst/>
          </a:prstGeom>
        </p:spPr>
        <p:style>
          <a:lnRef idx="3">
            <a:prstClr val="black"/>
          </a:lnRef>
          <a:fillRef idx="0">
            <a:srgbClr val="FFFFFF"/>
          </a:fillRef>
          <a:effectRef idx="0">
            <a:srgbClr val="FFFFFF"/>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16" name="Forme libre 7"/>
          <p:cNvSpPr/>
          <p:nvPr/>
        </p:nvSpPr>
        <p:spPr>
          <a:xfrm>
            <a:off x="5668645" y="2246630"/>
            <a:ext cx="1447800" cy="11849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08" y="445"/>
                </a:moveTo>
                <a:lnTo>
                  <a:pt x="853" y="445"/>
                </a:lnTo>
                <a:cubicBezTo>
                  <a:pt x="866" y="445"/>
                  <a:pt x="875" y="446"/>
                  <a:pt x="882" y="448"/>
                </a:cubicBezTo>
                <a:cubicBezTo>
                  <a:pt x="889" y="451"/>
                  <a:pt x="894" y="454"/>
                  <a:pt x="898" y="460"/>
                </a:cubicBezTo>
                <a:cubicBezTo>
                  <a:pt x="903" y="466"/>
                  <a:pt x="905" y="472"/>
                  <a:pt x="905" y="480"/>
                </a:cubicBezTo>
                <a:cubicBezTo>
                  <a:pt x="905" y="486"/>
                  <a:pt x="904" y="492"/>
                  <a:pt x="901" y="496"/>
                </a:cubicBezTo>
                <a:cubicBezTo>
                  <a:pt x="898" y="501"/>
                  <a:pt x="895" y="505"/>
                  <a:pt x="891" y="508"/>
                </a:cubicBezTo>
                <a:cubicBezTo>
                  <a:pt x="887" y="510"/>
                  <a:pt x="882" y="512"/>
                  <a:pt x="876" y="513"/>
                </a:cubicBezTo>
                <a:cubicBezTo>
                  <a:pt x="872" y="514"/>
                  <a:pt x="866" y="514"/>
                  <a:pt x="858" y="514"/>
                </a:cubicBezTo>
                <a:lnTo>
                  <a:pt x="808" y="514"/>
                </a:lnTo>
                <a:lnTo>
                  <a:pt x="808" y="445"/>
                </a:lnTo>
                <a:close/>
                <a:moveTo>
                  <a:pt x="808" y="361"/>
                </a:moveTo>
                <a:lnTo>
                  <a:pt x="847" y="361"/>
                </a:lnTo>
                <a:cubicBezTo>
                  <a:pt x="861" y="361"/>
                  <a:pt x="871" y="362"/>
                  <a:pt x="877" y="364"/>
                </a:cubicBezTo>
                <a:cubicBezTo>
                  <a:pt x="883" y="366"/>
                  <a:pt x="887" y="369"/>
                  <a:pt x="890" y="374"/>
                </a:cubicBezTo>
                <a:cubicBezTo>
                  <a:pt x="893" y="379"/>
                  <a:pt x="895" y="385"/>
                  <a:pt x="895" y="391"/>
                </a:cubicBezTo>
                <a:cubicBezTo>
                  <a:pt x="895" y="398"/>
                  <a:pt x="893" y="404"/>
                  <a:pt x="890" y="409"/>
                </a:cubicBezTo>
                <a:cubicBezTo>
                  <a:pt x="887" y="413"/>
                  <a:pt x="882" y="417"/>
                  <a:pt x="875" y="419"/>
                </a:cubicBezTo>
                <a:cubicBezTo>
                  <a:pt x="870" y="420"/>
                  <a:pt x="862" y="421"/>
                  <a:pt x="850" y="421"/>
                </a:cubicBezTo>
                <a:lnTo>
                  <a:pt x="808" y="421"/>
                </a:lnTo>
                <a:lnTo>
                  <a:pt x="808" y="361"/>
                </a:lnTo>
                <a:close/>
                <a:moveTo>
                  <a:pt x="781" y="337"/>
                </a:moveTo>
                <a:lnTo>
                  <a:pt x="781" y="538"/>
                </a:lnTo>
                <a:lnTo>
                  <a:pt x="857" y="538"/>
                </a:lnTo>
                <a:cubicBezTo>
                  <a:pt x="870" y="538"/>
                  <a:pt x="881" y="537"/>
                  <a:pt x="890" y="535"/>
                </a:cubicBezTo>
                <a:cubicBezTo>
                  <a:pt x="898" y="532"/>
                  <a:pt x="906" y="529"/>
                  <a:pt x="911" y="525"/>
                </a:cubicBezTo>
                <a:cubicBezTo>
                  <a:pt x="917" y="520"/>
                  <a:pt x="922" y="514"/>
                  <a:pt x="926" y="506"/>
                </a:cubicBezTo>
                <a:cubicBezTo>
                  <a:pt x="930" y="498"/>
                  <a:pt x="932" y="489"/>
                  <a:pt x="932" y="480"/>
                </a:cubicBezTo>
                <a:cubicBezTo>
                  <a:pt x="932" y="468"/>
                  <a:pt x="929" y="458"/>
                  <a:pt x="922" y="449"/>
                </a:cubicBezTo>
                <a:cubicBezTo>
                  <a:pt x="915" y="441"/>
                  <a:pt x="906" y="435"/>
                  <a:pt x="893" y="431"/>
                </a:cubicBezTo>
                <a:cubicBezTo>
                  <a:pt x="903" y="426"/>
                  <a:pt x="910" y="420"/>
                  <a:pt x="915" y="413"/>
                </a:cubicBezTo>
                <a:cubicBezTo>
                  <a:pt x="920" y="405"/>
                  <a:pt x="922" y="397"/>
                  <a:pt x="922" y="388"/>
                </a:cubicBezTo>
                <a:cubicBezTo>
                  <a:pt x="922" y="379"/>
                  <a:pt x="919" y="370"/>
                  <a:pt x="914" y="362"/>
                </a:cubicBezTo>
                <a:cubicBezTo>
                  <a:pt x="909" y="353"/>
                  <a:pt x="902" y="347"/>
                  <a:pt x="893" y="343"/>
                </a:cubicBezTo>
                <a:cubicBezTo>
                  <a:pt x="883" y="339"/>
                  <a:pt x="871" y="337"/>
                  <a:pt x="856" y="337"/>
                </a:cubicBezTo>
                <a:lnTo>
                  <a:pt x="781" y="337"/>
                </a:lnTo>
                <a:close/>
                <a:moveTo>
                  <a:pt x="707" y="337"/>
                </a:moveTo>
                <a:lnTo>
                  <a:pt x="707" y="538"/>
                </a:lnTo>
                <a:lnTo>
                  <a:pt x="734" y="538"/>
                </a:lnTo>
                <a:lnTo>
                  <a:pt x="734" y="337"/>
                </a:lnTo>
                <a:lnTo>
                  <a:pt x="707" y="337"/>
                </a:lnTo>
                <a:close/>
                <a:moveTo>
                  <a:pt x="534" y="337"/>
                </a:moveTo>
                <a:lnTo>
                  <a:pt x="534" y="538"/>
                </a:lnTo>
                <a:lnTo>
                  <a:pt x="561" y="538"/>
                </a:lnTo>
                <a:lnTo>
                  <a:pt x="561" y="447"/>
                </a:lnTo>
                <a:lnTo>
                  <a:pt x="654" y="447"/>
                </a:lnTo>
                <a:lnTo>
                  <a:pt x="654" y="423"/>
                </a:lnTo>
                <a:lnTo>
                  <a:pt x="561" y="423"/>
                </a:lnTo>
                <a:lnTo>
                  <a:pt x="561" y="361"/>
                </a:lnTo>
                <a:lnTo>
                  <a:pt x="669" y="361"/>
                </a:lnTo>
                <a:lnTo>
                  <a:pt x="669" y="337"/>
                </a:lnTo>
                <a:lnTo>
                  <a:pt x="534"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6"/>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dirty="0">
              <a:latin typeface="Arial" panose="020B0604020202020204" pitchFamily="34" charset="0"/>
              <a:cs typeface="Arial" panose="020B0604020202020204" pitchFamily="34" charset="0"/>
            </a:endParaRPr>
          </a:p>
        </p:txBody>
      </p:sp>
      <p:sp>
        <p:nvSpPr>
          <p:cNvPr id="18" name="ZoneTexte 17"/>
          <p:cNvSpPr txBox="1"/>
          <p:nvPr/>
        </p:nvSpPr>
        <p:spPr>
          <a:xfrm>
            <a:off x="3383070" y="4154659"/>
            <a:ext cx="2524760" cy="460375"/>
          </a:xfrm>
          <a:prstGeom prst="rect">
            <a:avLst/>
          </a:prstGeom>
          <a:noFill/>
        </p:spPr>
        <p:txBody>
          <a:bodyPr wrap="square" rtlCol="0">
            <a:spAutoFit/>
          </a:bodyPr>
          <a:lstStyle/>
          <a:p>
            <a:pPr algn="ctr"/>
            <a:r>
              <a:rPr lang="en-US" altLang="fr-FR" sz="2400" b="1" dirty="0"/>
              <a:t>NDN Router</a:t>
            </a:r>
            <a:endParaRPr lang="en-US" altLang="fr-FR" sz="2400" b="1" dirty="0"/>
          </a:p>
        </p:txBody>
      </p:sp>
      <p:sp>
        <p:nvSpPr>
          <p:cNvPr id="4" name="Text Box 3"/>
          <p:cNvSpPr txBox="1"/>
          <p:nvPr/>
        </p:nvSpPr>
        <p:spPr>
          <a:xfrm>
            <a:off x="503555" y="99695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NDN Router Structure:</a:t>
            </a:r>
            <a:endParaRPr lang="en-US" altLang="en-US" sz="1800">
              <a:solidFill>
                <a:schemeClr val="accent1"/>
              </a:solidFill>
              <a:effectLst>
                <a:outerShdw blurRad="38100" dist="25400" dir="5400000" algn="ctr" rotWithShape="0">
                  <a:srgbClr val="6E747A">
                    <a:alpha val="43000"/>
                  </a:srgbClr>
                </a:outerShdw>
              </a:effectLst>
            </a:endParaRPr>
          </a:p>
        </p:txBody>
      </p:sp>
      <p:sp>
        <p:nvSpPr>
          <p:cNvPr id="23" name="ZoneTexte 22"/>
          <p:cNvSpPr txBox="1"/>
          <p:nvPr/>
        </p:nvSpPr>
        <p:spPr>
          <a:xfrm>
            <a:off x="2004695" y="3472180"/>
            <a:ext cx="5281930" cy="542925"/>
          </a:xfrm>
          <a:prstGeom prst="rect">
            <a:avLst/>
          </a:prstGeom>
          <a:noFill/>
        </p:spPr>
        <p:txBody>
          <a:bodyPr wrap="square" rtlCol="0">
            <a:spAutoFit/>
          </a:bodyPr>
          <a:lstStyle/>
          <a:p>
            <a:pPr algn="ctr"/>
            <a:r>
              <a:rPr lang="fr-FR" sz="2935" b="1" dirty="0" err="1">
                <a:solidFill>
                  <a:schemeClr val="accent6"/>
                </a:solidFill>
                <a:latin typeface="Times New Roman" panose="02020603050405020304" pitchFamily="18" charset="0"/>
                <a:cs typeface="Times New Roman" panose="02020603050405020304" pitchFamily="18" charset="0"/>
                <a:sym typeface="+mn-ea"/>
              </a:rPr>
              <a:t>Forwarding</a:t>
            </a:r>
            <a:r>
              <a:rPr lang="fr-FR" sz="2935" b="1" dirty="0">
                <a:solidFill>
                  <a:schemeClr val="accent6"/>
                </a:solidFill>
                <a:latin typeface="Times New Roman" panose="02020603050405020304" pitchFamily="18" charset="0"/>
                <a:cs typeface="Times New Roman" panose="02020603050405020304" pitchFamily="18" charset="0"/>
                <a:sym typeface="+mn-ea"/>
              </a:rPr>
              <a:t> Information Base</a:t>
            </a:r>
            <a:endParaRPr lang="fr-FR" sz="2935" b="1" dirty="0">
              <a:solidFill>
                <a:schemeClr val="accent6"/>
              </a:solidFill>
              <a:latin typeface="Times New Roman" panose="02020603050405020304" pitchFamily="18" charset="0"/>
              <a:cs typeface="Times New Roman" panose="02020603050405020304" pitchFamily="18" charset="0"/>
              <a:sym typeface="+mn-ea"/>
            </a:endParaRPr>
          </a:p>
        </p:txBody>
      </p:sp>
      <p:sp>
        <p:nvSpPr>
          <p:cNvPr id="5" name="Forme libre 8"/>
          <p:cNvSpPr/>
          <p:nvPr/>
        </p:nvSpPr>
        <p:spPr>
          <a:xfrm>
            <a:off x="2284942" y="2401647"/>
            <a:ext cx="1214120"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19" y="334"/>
                </a:moveTo>
                <a:cubicBezTo>
                  <a:pt x="806" y="334"/>
                  <a:pt x="794" y="336"/>
                  <a:pt x="783" y="341"/>
                </a:cubicBezTo>
                <a:cubicBezTo>
                  <a:pt x="772" y="345"/>
                  <a:pt x="763" y="352"/>
                  <a:pt x="758" y="361"/>
                </a:cubicBezTo>
                <a:cubicBezTo>
                  <a:pt x="752" y="370"/>
                  <a:pt x="749" y="379"/>
                  <a:pt x="749" y="389"/>
                </a:cubicBezTo>
                <a:cubicBezTo>
                  <a:pt x="749" y="398"/>
                  <a:pt x="751" y="407"/>
                  <a:pt x="756" y="414"/>
                </a:cubicBezTo>
                <a:cubicBezTo>
                  <a:pt x="761" y="422"/>
                  <a:pt x="768" y="428"/>
                  <a:pt x="778" y="433"/>
                </a:cubicBezTo>
                <a:cubicBezTo>
                  <a:pt x="786" y="437"/>
                  <a:pt x="798" y="441"/>
                  <a:pt x="816" y="445"/>
                </a:cubicBezTo>
                <a:cubicBezTo>
                  <a:pt x="834" y="450"/>
                  <a:pt x="845" y="453"/>
                  <a:pt x="850" y="455"/>
                </a:cubicBezTo>
                <a:cubicBezTo>
                  <a:pt x="858" y="458"/>
                  <a:pt x="864" y="462"/>
                  <a:pt x="868" y="467"/>
                </a:cubicBezTo>
                <a:cubicBezTo>
                  <a:pt x="871" y="471"/>
                  <a:pt x="873" y="477"/>
                  <a:pt x="873" y="483"/>
                </a:cubicBezTo>
                <a:cubicBezTo>
                  <a:pt x="873" y="489"/>
                  <a:pt x="871" y="495"/>
                  <a:pt x="867" y="500"/>
                </a:cubicBezTo>
                <a:cubicBezTo>
                  <a:pt x="864" y="505"/>
                  <a:pt x="858" y="510"/>
                  <a:pt x="850" y="513"/>
                </a:cubicBezTo>
                <a:cubicBezTo>
                  <a:pt x="843" y="516"/>
                  <a:pt x="834" y="517"/>
                  <a:pt x="824" y="517"/>
                </a:cubicBezTo>
                <a:cubicBezTo>
                  <a:pt x="813" y="517"/>
                  <a:pt x="803" y="515"/>
                  <a:pt x="794" y="511"/>
                </a:cubicBezTo>
                <a:cubicBezTo>
                  <a:pt x="785" y="507"/>
                  <a:pt x="778" y="502"/>
                  <a:pt x="774" y="496"/>
                </a:cubicBezTo>
                <a:cubicBezTo>
                  <a:pt x="770" y="489"/>
                  <a:pt x="767" y="481"/>
                  <a:pt x="766" y="471"/>
                </a:cubicBezTo>
                <a:lnTo>
                  <a:pt x="741" y="473"/>
                </a:lnTo>
                <a:cubicBezTo>
                  <a:pt x="741" y="486"/>
                  <a:pt x="745" y="498"/>
                  <a:pt x="752" y="509"/>
                </a:cubicBezTo>
                <a:cubicBezTo>
                  <a:pt x="759" y="520"/>
                  <a:pt x="769" y="528"/>
                  <a:pt x="781" y="533"/>
                </a:cubicBezTo>
                <a:cubicBezTo>
                  <a:pt x="793" y="538"/>
                  <a:pt x="808" y="541"/>
                  <a:pt x="826" y="541"/>
                </a:cubicBezTo>
                <a:cubicBezTo>
                  <a:pt x="840" y="541"/>
                  <a:pt x="853" y="538"/>
                  <a:pt x="865" y="533"/>
                </a:cubicBezTo>
                <a:cubicBezTo>
                  <a:pt x="876" y="528"/>
                  <a:pt x="885" y="521"/>
                  <a:pt x="891" y="511"/>
                </a:cubicBezTo>
                <a:cubicBezTo>
                  <a:pt x="897" y="502"/>
                  <a:pt x="900" y="492"/>
                  <a:pt x="900" y="481"/>
                </a:cubicBezTo>
                <a:cubicBezTo>
                  <a:pt x="900" y="470"/>
                  <a:pt x="897" y="461"/>
                  <a:pt x="891" y="453"/>
                </a:cubicBezTo>
                <a:cubicBezTo>
                  <a:pt x="886" y="445"/>
                  <a:pt x="877" y="438"/>
                  <a:pt x="865" y="432"/>
                </a:cubicBezTo>
                <a:cubicBezTo>
                  <a:pt x="857" y="429"/>
                  <a:pt x="843" y="425"/>
                  <a:pt x="822" y="420"/>
                </a:cubicBezTo>
                <a:cubicBezTo>
                  <a:pt x="801" y="415"/>
                  <a:pt x="788" y="410"/>
                  <a:pt x="783" y="406"/>
                </a:cubicBezTo>
                <a:cubicBezTo>
                  <a:pt x="778" y="401"/>
                  <a:pt x="776" y="395"/>
                  <a:pt x="776" y="388"/>
                </a:cubicBezTo>
                <a:cubicBezTo>
                  <a:pt x="776" y="380"/>
                  <a:pt x="780" y="373"/>
                  <a:pt x="787" y="367"/>
                </a:cubicBezTo>
                <a:cubicBezTo>
                  <a:pt x="794" y="361"/>
                  <a:pt x="805" y="358"/>
                  <a:pt x="820" y="358"/>
                </a:cubicBezTo>
                <a:cubicBezTo>
                  <a:pt x="835" y="358"/>
                  <a:pt x="846" y="361"/>
                  <a:pt x="854" y="367"/>
                </a:cubicBezTo>
                <a:cubicBezTo>
                  <a:pt x="861" y="374"/>
                  <a:pt x="866" y="383"/>
                  <a:pt x="867" y="395"/>
                </a:cubicBezTo>
                <a:lnTo>
                  <a:pt x="894" y="394"/>
                </a:lnTo>
                <a:cubicBezTo>
                  <a:pt x="894" y="382"/>
                  <a:pt x="890" y="372"/>
                  <a:pt x="884" y="362"/>
                </a:cubicBezTo>
                <a:cubicBezTo>
                  <a:pt x="878" y="353"/>
                  <a:pt x="869" y="346"/>
                  <a:pt x="858" y="341"/>
                </a:cubicBezTo>
                <a:cubicBezTo>
                  <a:pt x="847" y="336"/>
                  <a:pt x="834" y="334"/>
                  <a:pt x="819" y="334"/>
                </a:cubicBezTo>
                <a:close/>
                <a:moveTo>
                  <a:pt x="633" y="334"/>
                </a:moveTo>
                <a:cubicBezTo>
                  <a:pt x="616" y="334"/>
                  <a:pt x="599" y="338"/>
                  <a:pt x="585" y="346"/>
                </a:cubicBezTo>
                <a:cubicBezTo>
                  <a:pt x="570" y="354"/>
                  <a:pt x="559" y="366"/>
                  <a:pt x="551" y="381"/>
                </a:cubicBezTo>
                <a:cubicBezTo>
                  <a:pt x="543" y="397"/>
                  <a:pt x="539" y="415"/>
                  <a:pt x="539" y="436"/>
                </a:cubicBezTo>
                <a:cubicBezTo>
                  <a:pt x="539" y="455"/>
                  <a:pt x="543" y="473"/>
                  <a:pt x="550" y="490"/>
                </a:cubicBezTo>
                <a:cubicBezTo>
                  <a:pt x="557" y="506"/>
                  <a:pt x="567" y="519"/>
                  <a:pt x="581" y="528"/>
                </a:cubicBezTo>
                <a:cubicBezTo>
                  <a:pt x="594" y="537"/>
                  <a:pt x="612" y="541"/>
                  <a:pt x="634" y="541"/>
                </a:cubicBezTo>
                <a:cubicBezTo>
                  <a:pt x="655" y="541"/>
                  <a:pt x="672" y="535"/>
                  <a:pt x="687" y="524"/>
                </a:cubicBezTo>
                <a:cubicBezTo>
                  <a:pt x="701" y="512"/>
                  <a:pt x="711" y="495"/>
                  <a:pt x="717" y="473"/>
                </a:cubicBezTo>
                <a:lnTo>
                  <a:pt x="690" y="467"/>
                </a:lnTo>
                <a:cubicBezTo>
                  <a:pt x="686" y="483"/>
                  <a:pt x="679" y="496"/>
                  <a:pt x="669" y="504"/>
                </a:cubicBezTo>
                <a:cubicBezTo>
                  <a:pt x="659" y="513"/>
                  <a:pt x="646" y="517"/>
                  <a:pt x="631" y="517"/>
                </a:cubicBezTo>
                <a:cubicBezTo>
                  <a:pt x="619" y="517"/>
                  <a:pt x="607" y="514"/>
                  <a:pt x="597" y="508"/>
                </a:cubicBezTo>
                <a:cubicBezTo>
                  <a:pt x="586" y="502"/>
                  <a:pt x="578" y="492"/>
                  <a:pt x="573" y="480"/>
                </a:cubicBezTo>
                <a:cubicBezTo>
                  <a:pt x="568" y="467"/>
                  <a:pt x="566" y="453"/>
                  <a:pt x="566" y="436"/>
                </a:cubicBezTo>
                <a:cubicBezTo>
                  <a:pt x="566" y="423"/>
                  <a:pt x="568" y="410"/>
                  <a:pt x="572" y="398"/>
                </a:cubicBezTo>
                <a:cubicBezTo>
                  <a:pt x="576" y="386"/>
                  <a:pt x="584" y="376"/>
                  <a:pt x="594" y="369"/>
                </a:cubicBezTo>
                <a:cubicBezTo>
                  <a:pt x="604" y="362"/>
                  <a:pt x="617" y="358"/>
                  <a:pt x="632" y="358"/>
                </a:cubicBezTo>
                <a:cubicBezTo>
                  <a:pt x="645" y="358"/>
                  <a:pt x="656" y="361"/>
                  <a:pt x="665" y="368"/>
                </a:cubicBezTo>
                <a:cubicBezTo>
                  <a:pt x="674" y="374"/>
                  <a:pt x="680" y="385"/>
                  <a:pt x="685" y="399"/>
                </a:cubicBezTo>
                <a:lnTo>
                  <a:pt x="712" y="393"/>
                </a:lnTo>
                <a:cubicBezTo>
                  <a:pt x="707" y="374"/>
                  <a:pt x="697" y="360"/>
                  <a:pt x="684" y="349"/>
                </a:cubicBezTo>
                <a:cubicBezTo>
                  <a:pt x="670" y="339"/>
                  <a:pt x="653" y="334"/>
                  <a:pt x="633" y="334"/>
                </a:cubicBez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1"/>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
        <p:nvSpPr>
          <p:cNvPr id="6" name="Forme libre 6"/>
          <p:cNvSpPr/>
          <p:nvPr/>
        </p:nvSpPr>
        <p:spPr>
          <a:xfrm>
            <a:off x="4038392" y="2401645"/>
            <a:ext cx="1214119" cy="87467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558" y="361"/>
                </a:moveTo>
                <a:lnTo>
                  <a:pt x="608" y="361"/>
                </a:lnTo>
                <a:cubicBezTo>
                  <a:pt x="620" y="361"/>
                  <a:pt x="628" y="362"/>
                  <a:pt x="632" y="363"/>
                </a:cubicBezTo>
                <a:cubicBezTo>
                  <a:pt x="639" y="365"/>
                  <a:pt x="645" y="369"/>
                  <a:pt x="649" y="375"/>
                </a:cubicBezTo>
                <a:cubicBezTo>
                  <a:pt x="653" y="381"/>
                  <a:pt x="655" y="388"/>
                  <a:pt x="655" y="396"/>
                </a:cubicBezTo>
                <a:cubicBezTo>
                  <a:pt x="655" y="408"/>
                  <a:pt x="651" y="417"/>
                  <a:pt x="644" y="423"/>
                </a:cubicBezTo>
                <a:cubicBezTo>
                  <a:pt x="637" y="430"/>
                  <a:pt x="625" y="433"/>
                  <a:pt x="609" y="433"/>
                </a:cubicBezTo>
                <a:lnTo>
                  <a:pt x="558" y="433"/>
                </a:lnTo>
                <a:lnTo>
                  <a:pt x="558" y="361"/>
                </a:lnTo>
                <a:close/>
                <a:moveTo>
                  <a:pt x="780" y="337"/>
                </a:moveTo>
                <a:lnTo>
                  <a:pt x="780" y="361"/>
                </a:lnTo>
                <a:lnTo>
                  <a:pt x="846" y="361"/>
                </a:lnTo>
                <a:lnTo>
                  <a:pt x="846" y="538"/>
                </a:lnTo>
                <a:lnTo>
                  <a:pt x="873" y="538"/>
                </a:lnTo>
                <a:lnTo>
                  <a:pt x="873" y="361"/>
                </a:lnTo>
                <a:lnTo>
                  <a:pt x="939" y="361"/>
                </a:lnTo>
                <a:lnTo>
                  <a:pt x="939" y="337"/>
                </a:lnTo>
                <a:lnTo>
                  <a:pt x="780" y="337"/>
                </a:lnTo>
                <a:close/>
                <a:moveTo>
                  <a:pt x="720" y="337"/>
                </a:moveTo>
                <a:lnTo>
                  <a:pt x="720" y="538"/>
                </a:lnTo>
                <a:lnTo>
                  <a:pt x="747" y="538"/>
                </a:lnTo>
                <a:lnTo>
                  <a:pt x="747" y="337"/>
                </a:lnTo>
                <a:lnTo>
                  <a:pt x="720" y="337"/>
                </a:lnTo>
                <a:close/>
                <a:moveTo>
                  <a:pt x="531" y="337"/>
                </a:moveTo>
                <a:lnTo>
                  <a:pt x="531" y="538"/>
                </a:lnTo>
                <a:lnTo>
                  <a:pt x="558" y="538"/>
                </a:lnTo>
                <a:lnTo>
                  <a:pt x="558" y="457"/>
                </a:lnTo>
                <a:lnTo>
                  <a:pt x="608" y="457"/>
                </a:lnTo>
                <a:cubicBezTo>
                  <a:pt x="636" y="457"/>
                  <a:pt x="655" y="451"/>
                  <a:pt x="666" y="439"/>
                </a:cubicBezTo>
                <a:cubicBezTo>
                  <a:pt x="677" y="427"/>
                  <a:pt x="682" y="413"/>
                  <a:pt x="682" y="395"/>
                </a:cubicBezTo>
                <a:cubicBezTo>
                  <a:pt x="682" y="385"/>
                  <a:pt x="680" y="376"/>
                  <a:pt x="676" y="368"/>
                </a:cubicBezTo>
                <a:cubicBezTo>
                  <a:pt x="672" y="360"/>
                  <a:pt x="667" y="353"/>
                  <a:pt x="660" y="348"/>
                </a:cubicBezTo>
                <a:cubicBezTo>
                  <a:pt x="654" y="344"/>
                  <a:pt x="645" y="341"/>
                  <a:pt x="636" y="339"/>
                </a:cubicBezTo>
                <a:cubicBezTo>
                  <a:pt x="629" y="338"/>
                  <a:pt x="619" y="337"/>
                  <a:pt x="606" y="337"/>
                </a:cubicBezTo>
                <a:lnTo>
                  <a:pt x="531"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3"/>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sz="1865">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avec coin rogné 10"/>
          <p:cNvSpPr/>
          <p:nvPr/>
        </p:nvSpPr>
        <p:spPr>
          <a:xfrm rot="16200000">
            <a:off x="8589645" y="4589145"/>
            <a:ext cx="459105" cy="650240"/>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12" name="Espace réservé du numéro de diapositive 8"/>
          <p:cNvSpPr>
            <a:spLocks noGrp="1"/>
          </p:cNvSpPr>
          <p:nvPr>
            <p:ph type="sldNum" sz="quarter" idx="12"/>
          </p:nvPr>
        </p:nvSpPr>
        <p:spPr>
          <a:xfrm>
            <a:off x="8493760" y="4764405"/>
            <a:ext cx="650240" cy="379095"/>
          </a:xfrm>
        </p:spPr>
        <p:txBody>
          <a:bodyPr/>
          <a:lstStyle/>
          <a:p>
            <a:pPr algn="ctr"/>
            <a:fld id="{11F1D64E-D886-4070-BE65-C94D21F49E92}" type="slidenum">
              <a:rPr lang="fr-FR" sz="1200" smtClean="0">
                <a:ln w="0"/>
                <a:solidFill>
                  <a:schemeClr val="tx1"/>
                </a:solidFill>
                <a:effectLst>
                  <a:outerShdw blurRad="38100" dist="19050" dir="2700000" algn="tl" rotWithShape="0">
                    <a:schemeClr val="dk1">
                      <a:alpha val="40000"/>
                    </a:schemeClr>
                  </a:outerShdw>
                </a:effectLst>
              </a:rPr>
            </a:fld>
            <a:r>
              <a:rPr lang="fr-FR" sz="1200" dirty="0">
                <a:ln w="0"/>
                <a:solidFill>
                  <a:schemeClr val="tx1"/>
                </a:solidFill>
                <a:effectLst>
                  <a:outerShdw blurRad="38100" dist="19050" dir="2700000" algn="tl" rotWithShape="0">
                    <a:schemeClr val="dk1">
                      <a:alpha val="40000"/>
                    </a:schemeClr>
                  </a:outerShdw>
                </a:effectLst>
              </a:rPr>
              <a:t> / </a:t>
            </a:r>
            <a:r>
              <a:rPr lang="fr-FR" sz="1200">
                <a:ln w="0"/>
                <a:solidFill>
                  <a:schemeClr val="tx1"/>
                </a:solidFill>
                <a:effectLst>
                  <a:outerShdw blurRad="38100" dist="19050" dir="2700000" algn="tl" rotWithShape="0">
                    <a:schemeClr val="dk1">
                      <a:alpha val="40000"/>
                    </a:schemeClr>
                  </a:outerShdw>
                </a:effectLst>
                <a:sym typeface="+mn-ea"/>
              </a:rPr>
              <a:t>53</a:t>
            </a:r>
            <a:r>
              <a:rPr lang="fr-FR" sz="975">
                <a:ln w="0"/>
                <a:solidFill>
                  <a:schemeClr val="tx1"/>
                </a:solidFill>
                <a:effectLst>
                  <a:outerShdw blurRad="38100" dist="19050" dir="2700000" algn="tl" rotWithShape="0">
                    <a:schemeClr val="dk1">
                      <a:alpha val="40000"/>
                    </a:schemeClr>
                  </a:outerShdw>
                </a:effectLst>
                <a:sym typeface="+mn-ea"/>
              </a:rPr>
              <a:t> </a:t>
            </a:r>
            <a:endParaRPr lang="fr-FR" sz="975" dirty="0">
              <a:ln w="0"/>
              <a:solidFill>
                <a:schemeClr val="tx1"/>
              </a:solidFill>
              <a:effectLst>
                <a:outerShdw blurRad="38100" dist="19050" dir="2700000" algn="tl" rotWithShape="0">
                  <a:schemeClr val="dk1">
                    <a:alpha val="40000"/>
                  </a:schemeClr>
                </a:outerShdw>
              </a:effectLst>
            </a:endParaRPr>
          </a:p>
        </p:txBody>
      </p:sp>
      <p:sp>
        <p:nvSpPr>
          <p:cNvPr id="13" name="Organigramme : Alternative 2"/>
          <p:cNvSpPr/>
          <p:nvPr/>
        </p:nvSpPr>
        <p:spPr>
          <a:xfrm>
            <a:off x="2503170" y="1377348"/>
            <a:ext cx="4050030" cy="1762093"/>
          </a:xfrm>
          <a:prstGeom prst="flowChartAlternateProcess">
            <a:avLst/>
          </a:prstGeom>
        </p:spPr>
        <p:style>
          <a:lnRef idx="3">
            <a:prstClr val="black"/>
          </a:lnRef>
          <a:fillRef idx="0">
            <a:srgbClr val="FFFFFF"/>
          </a:fillRef>
          <a:effectRef idx="0">
            <a:srgbClr val="FFFFFF"/>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a:latin typeface="+mn-lt"/>
              <a:cs typeface="Arial" panose="020B0604020202020204" pitchFamily="34" charset="0"/>
            </a:endParaRPr>
          </a:p>
        </p:txBody>
      </p:sp>
      <p:sp>
        <p:nvSpPr>
          <p:cNvPr id="15" name="Forme libre 6"/>
          <p:cNvSpPr/>
          <p:nvPr/>
        </p:nvSpPr>
        <p:spPr>
          <a:xfrm>
            <a:off x="4162889" y="1980060"/>
            <a:ext cx="818222" cy="54766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558" y="361"/>
                </a:moveTo>
                <a:lnTo>
                  <a:pt x="608" y="361"/>
                </a:lnTo>
                <a:cubicBezTo>
                  <a:pt x="620" y="361"/>
                  <a:pt x="628" y="362"/>
                  <a:pt x="632" y="363"/>
                </a:cubicBezTo>
                <a:cubicBezTo>
                  <a:pt x="639" y="365"/>
                  <a:pt x="645" y="369"/>
                  <a:pt x="649" y="375"/>
                </a:cubicBezTo>
                <a:cubicBezTo>
                  <a:pt x="653" y="381"/>
                  <a:pt x="655" y="388"/>
                  <a:pt x="655" y="396"/>
                </a:cubicBezTo>
                <a:cubicBezTo>
                  <a:pt x="655" y="408"/>
                  <a:pt x="651" y="417"/>
                  <a:pt x="644" y="423"/>
                </a:cubicBezTo>
                <a:cubicBezTo>
                  <a:pt x="637" y="430"/>
                  <a:pt x="625" y="433"/>
                  <a:pt x="609" y="433"/>
                </a:cubicBezTo>
                <a:lnTo>
                  <a:pt x="558" y="433"/>
                </a:lnTo>
                <a:lnTo>
                  <a:pt x="558" y="361"/>
                </a:lnTo>
                <a:close/>
                <a:moveTo>
                  <a:pt x="780" y="337"/>
                </a:moveTo>
                <a:lnTo>
                  <a:pt x="780" y="361"/>
                </a:lnTo>
                <a:lnTo>
                  <a:pt x="846" y="361"/>
                </a:lnTo>
                <a:lnTo>
                  <a:pt x="846" y="538"/>
                </a:lnTo>
                <a:lnTo>
                  <a:pt x="873" y="538"/>
                </a:lnTo>
                <a:lnTo>
                  <a:pt x="873" y="361"/>
                </a:lnTo>
                <a:lnTo>
                  <a:pt x="939" y="361"/>
                </a:lnTo>
                <a:lnTo>
                  <a:pt x="939" y="337"/>
                </a:lnTo>
                <a:lnTo>
                  <a:pt x="780" y="337"/>
                </a:lnTo>
                <a:close/>
                <a:moveTo>
                  <a:pt x="720" y="337"/>
                </a:moveTo>
                <a:lnTo>
                  <a:pt x="720" y="538"/>
                </a:lnTo>
                <a:lnTo>
                  <a:pt x="747" y="538"/>
                </a:lnTo>
                <a:lnTo>
                  <a:pt x="747" y="337"/>
                </a:lnTo>
                <a:lnTo>
                  <a:pt x="720" y="337"/>
                </a:lnTo>
                <a:close/>
                <a:moveTo>
                  <a:pt x="531" y="337"/>
                </a:moveTo>
                <a:lnTo>
                  <a:pt x="531" y="538"/>
                </a:lnTo>
                <a:lnTo>
                  <a:pt x="558" y="538"/>
                </a:lnTo>
                <a:lnTo>
                  <a:pt x="558" y="457"/>
                </a:lnTo>
                <a:lnTo>
                  <a:pt x="608" y="457"/>
                </a:lnTo>
                <a:cubicBezTo>
                  <a:pt x="636" y="457"/>
                  <a:pt x="655" y="451"/>
                  <a:pt x="666" y="439"/>
                </a:cubicBezTo>
                <a:cubicBezTo>
                  <a:pt x="677" y="427"/>
                  <a:pt x="682" y="413"/>
                  <a:pt x="682" y="395"/>
                </a:cubicBezTo>
                <a:cubicBezTo>
                  <a:pt x="682" y="385"/>
                  <a:pt x="680" y="376"/>
                  <a:pt x="676" y="368"/>
                </a:cubicBezTo>
                <a:cubicBezTo>
                  <a:pt x="672" y="360"/>
                  <a:pt x="667" y="353"/>
                  <a:pt x="660" y="348"/>
                </a:cubicBezTo>
                <a:cubicBezTo>
                  <a:pt x="654" y="344"/>
                  <a:pt x="645" y="341"/>
                  <a:pt x="636" y="339"/>
                </a:cubicBezTo>
                <a:cubicBezTo>
                  <a:pt x="629" y="338"/>
                  <a:pt x="619" y="337"/>
                  <a:pt x="606" y="337"/>
                </a:cubicBezTo>
                <a:lnTo>
                  <a:pt x="531"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3"/>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a:latin typeface="+mn-lt"/>
              <a:cs typeface="Arial" panose="020B0604020202020204" pitchFamily="34" charset="0"/>
            </a:endParaRPr>
          </a:p>
        </p:txBody>
      </p:sp>
      <p:sp>
        <p:nvSpPr>
          <p:cNvPr id="16" name="Forme libre 7"/>
          <p:cNvSpPr/>
          <p:nvPr/>
        </p:nvSpPr>
        <p:spPr>
          <a:xfrm>
            <a:off x="5416058" y="1980060"/>
            <a:ext cx="818222" cy="54766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08" y="445"/>
                </a:moveTo>
                <a:lnTo>
                  <a:pt x="853" y="445"/>
                </a:lnTo>
                <a:cubicBezTo>
                  <a:pt x="866" y="445"/>
                  <a:pt x="875" y="446"/>
                  <a:pt x="882" y="448"/>
                </a:cubicBezTo>
                <a:cubicBezTo>
                  <a:pt x="889" y="451"/>
                  <a:pt x="894" y="454"/>
                  <a:pt x="898" y="460"/>
                </a:cubicBezTo>
                <a:cubicBezTo>
                  <a:pt x="903" y="466"/>
                  <a:pt x="905" y="472"/>
                  <a:pt x="905" y="480"/>
                </a:cubicBezTo>
                <a:cubicBezTo>
                  <a:pt x="905" y="486"/>
                  <a:pt x="904" y="492"/>
                  <a:pt x="901" y="496"/>
                </a:cubicBezTo>
                <a:cubicBezTo>
                  <a:pt x="898" y="501"/>
                  <a:pt x="895" y="505"/>
                  <a:pt x="891" y="508"/>
                </a:cubicBezTo>
                <a:cubicBezTo>
                  <a:pt x="887" y="510"/>
                  <a:pt x="882" y="512"/>
                  <a:pt x="876" y="513"/>
                </a:cubicBezTo>
                <a:cubicBezTo>
                  <a:pt x="872" y="514"/>
                  <a:pt x="866" y="514"/>
                  <a:pt x="858" y="514"/>
                </a:cubicBezTo>
                <a:lnTo>
                  <a:pt x="808" y="514"/>
                </a:lnTo>
                <a:lnTo>
                  <a:pt x="808" y="445"/>
                </a:lnTo>
                <a:close/>
                <a:moveTo>
                  <a:pt x="808" y="361"/>
                </a:moveTo>
                <a:lnTo>
                  <a:pt x="847" y="361"/>
                </a:lnTo>
                <a:cubicBezTo>
                  <a:pt x="861" y="361"/>
                  <a:pt x="871" y="362"/>
                  <a:pt x="877" y="364"/>
                </a:cubicBezTo>
                <a:cubicBezTo>
                  <a:pt x="883" y="366"/>
                  <a:pt x="887" y="369"/>
                  <a:pt x="890" y="374"/>
                </a:cubicBezTo>
                <a:cubicBezTo>
                  <a:pt x="893" y="379"/>
                  <a:pt x="895" y="385"/>
                  <a:pt x="895" y="391"/>
                </a:cubicBezTo>
                <a:cubicBezTo>
                  <a:pt x="895" y="398"/>
                  <a:pt x="893" y="404"/>
                  <a:pt x="890" y="409"/>
                </a:cubicBezTo>
                <a:cubicBezTo>
                  <a:pt x="887" y="413"/>
                  <a:pt x="882" y="417"/>
                  <a:pt x="875" y="419"/>
                </a:cubicBezTo>
                <a:cubicBezTo>
                  <a:pt x="870" y="420"/>
                  <a:pt x="862" y="421"/>
                  <a:pt x="850" y="421"/>
                </a:cubicBezTo>
                <a:lnTo>
                  <a:pt x="808" y="421"/>
                </a:lnTo>
                <a:lnTo>
                  <a:pt x="808" y="361"/>
                </a:lnTo>
                <a:close/>
                <a:moveTo>
                  <a:pt x="781" y="337"/>
                </a:moveTo>
                <a:lnTo>
                  <a:pt x="781" y="538"/>
                </a:lnTo>
                <a:lnTo>
                  <a:pt x="857" y="538"/>
                </a:lnTo>
                <a:cubicBezTo>
                  <a:pt x="870" y="538"/>
                  <a:pt x="881" y="537"/>
                  <a:pt x="890" y="535"/>
                </a:cubicBezTo>
                <a:cubicBezTo>
                  <a:pt x="898" y="532"/>
                  <a:pt x="906" y="529"/>
                  <a:pt x="911" y="525"/>
                </a:cubicBezTo>
                <a:cubicBezTo>
                  <a:pt x="917" y="520"/>
                  <a:pt x="922" y="514"/>
                  <a:pt x="926" y="506"/>
                </a:cubicBezTo>
                <a:cubicBezTo>
                  <a:pt x="930" y="498"/>
                  <a:pt x="932" y="489"/>
                  <a:pt x="932" y="480"/>
                </a:cubicBezTo>
                <a:cubicBezTo>
                  <a:pt x="932" y="468"/>
                  <a:pt x="929" y="458"/>
                  <a:pt x="922" y="449"/>
                </a:cubicBezTo>
                <a:cubicBezTo>
                  <a:pt x="915" y="441"/>
                  <a:pt x="906" y="435"/>
                  <a:pt x="893" y="431"/>
                </a:cubicBezTo>
                <a:cubicBezTo>
                  <a:pt x="903" y="426"/>
                  <a:pt x="910" y="420"/>
                  <a:pt x="915" y="413"/>
                </a:cubicBezTo>
                <a:cubicBezTo>
                  <a:pt x="920" y="405"/>
                  <a:pt x="922" y="397"/>
                  <a:pt x="922" y="388"/>
                </a:cubicBezTo>
                <a:cubicBezTo>
                  <a:pt x="922" y="379"/>
                  <a:pt x="919" y="370"/>
                  <a:pt x="914" y="362"/>
                </a:cubicBezTo>
                <a:cubicBezTo>
                  <a:pt x="909" y="353"/>
                  <a:pt x="902" y="347"/>
                  <a:pt x="893" y="343"/>
                </a:cubicBezTo>
                <a:cubicBezTo>
                  <a:pt x="883" y="339"/>
                  <a:pt x="871" y="337"/>
                  <a:pt x="856" y="337"/>
                </a:cubicBezTo>
                <a:lnTo>
                  <a:pt x="781" y="337"/>
                </a:lnTo>
                <a:close/>
                <a:moveTo>
                  <a:pt x="707" y="337"/>
                </a:moveTo>
                <a:lnTo>
                  <a:pt x="707" y="538"/>
                </a:lnTo>
                <a:lnTo>
                  <a:pt x="734" y="538"/>
                </a:lnTo>
                <a:lnTo>
                  <a:pt x="734" y="337"/>
                </a:lnTo>
                <a:lnTo>
                  <a:pt x="707" y="337"/>
                </a:lnTo>
                <a:close/>
                <a:moveTo>
                  <a:pt x="534" y="337"/>
                </a:moveTo>
                <a:lnTo>
                  <a:pt x="534" y="538"/>
                </a:lnTo>
                <a:lnTo>
                  <a:pt x="561" y="538"/>
                </a:lnTo>
                <a:lnTo>
                  <a:pt x="561" y="447"/>
                </a:lnTo>
                <a:lnTo>
                  <a:pt x="654" y="447"/>
                </a:lnTo>
                <a:lnTo>
                  <a:pt x="654" y="423"/>
                </a:lnTo>
                <a:lnTo>
                  <a:pt x="561" y="423"/>
                </a:lnTo>
                <a:lnTo>
                  <a:pt x="561" y="361"/>
                </a:lnTo>
                <a:lnTo>
                  <a:pt x="669" y="361"/>
                </a:lnTo>
                <a:lnTo>
                  <a:pt x="669" y="337"/>
                </a:lnTo>
                <a:lnTo>
                  <a:pt x="534" y="337"/>
                </a:ln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6"/>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dirty="0">
              <a:latin typeface="+mn-lt"/>
              <a:cs typeface="Arial" panose="020B0604020202020204" pitchFamily="34" charset="0"/>
            </a:endParaRPr>
          </a:p>
        </p:txBody>
      </p:sp>
      <p:sp>
        <p:nvSpPr>
          <p:cNvPr id="17" name="Forme libre 8"/>
          <p:cNvSpPr/>
          <p:nvPr/>
        </p:nvSpPr>
        <p:spPr>
          <a:xfrm>
            <a:off x="2909720" y="1981685"/>
            <a:ext cx="818222" cy="54766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452" h="960">
                <a:moveTo>
                  <a:pt x="819" y="334"/>
                </a:moveTo>
                <a:cubicBezTo>
                  <a:pt x="806" y="334"/>
                  <a:pt x="794" y="336"/>
                  <a:pt x="783" y="341"/>
                </a:cubicBezTo>
                <a:cubicBezTo>
                  <a:pt x="772" y="345"/>
                  <a:pt x="763" y="352"/>
                  <a:pt x="758" y="361"/>
                </a:cubicBezTo>
                <a:cubicBezTo>
                  <a:pt x="752" y="370"/>
                  <a:pt x="749" y="379"/>
                  <a:pt x="749" y="389"/>
                </a:cubicBezTo>
                <a:cubicBezTo>
                  <a:pt x="749" y="398"/>
                  <a:pt x="751" y="407"/>
                  <a:pt x="756" y="414"/>
                </a:cubicBezTo>
                <a:cubicBezTo>
                  <a:pt x="761" y="422"/>
                  <a:pt x="768" y="428"/>
                  <a:pt x="778" y="433"/>
                </a:cubicBezTo>
                <a:cubicBezTo>
                  <a:pt x="786" y="437"/>
                  <a:pt x="798" y="441"/>
                  <a:pt x="816" y="445"/>
                </a:cubicBezTo>
                <a:cubicBezTo>
                  <a:pt x="834" y="450"/>
                  <a:pt x="845" y="453"/>
                  <a:pt x="850" y="455"/>
                </a:cubicBezTo>
                <a:cubicBezTo>
                  <a:pt x="858" y="458"/>
                  <a:pt x="864" y="462"/>
                  <a:pt x="868" y="467"/>
                </a:cubicBezTo>
                <a:cubicBezTo>
                  <a:pt x="871" y="471"/>
                  <a:pt x="873" y="477"/>
                  <a:pt x="873" y="483"/>
                </a:cubicBezTo>
                <a:cubicBezTo>
                  <a:pt x="873" y="489"/>
                  <a:pt x="871" y="495"/>
                  <a:pt x="867" y="500"/>
                </a:cubicBezTo>
                <a:cubicBezTo>
                  <a:pt x="864" y="505"/>
                  <a:pt x="858" y="510"/>
                  <a:pt x="850" y="513"/>
                </a:cubicBezTo>
                <a:cubicBezTo>
                  <a:pt x="843" y="516"/>
                  <a:pt x="834" y="517"/>
                  <a:pt x="824" y="517"/>
                </a:cubicBezTo>
                <a:cubicBezTo>
                  <a:pt x="813" y="517"/>
                  <a:pt x="803" y="515"/>
                  <a:pt x="794" y="511"/>
                </a:cubicBezTo>
                <a:cubicBezTo>
                  <a:pt x="785" y="507"/>
                  <a:pt x="778" y="502"/>
                  <a:pt x="774" y="496"/>
                </a:cubicBezTo>
                <a:cubicBezTo>
                  <a:pt x="770" y="489"/>
                  <a:pt x="767" y="481"/>
                  <a:pt x="766" y="471"/>
                </a:cubicBezTo>
                <a:lnTo>
                  <a:pt x="741" y="473"/>
                </a:lnTo>
                <a:cubicBezTo>
                  <a:pt x="741" y="486"/>
                  <a:pt x="745" y="498"/>
                  <a:pt x="752" y="509"/>
                </a:cubicBezTo>
                <a:cubicBezTo>
                  <a:pt x="759" y="520"/>
                  <a:pt x="769" y="528"/>
                  <a:pt x="781" y="533"/>
                </a:cubicBezTo>
                <a:cubicBezTo>
                  <a:pt x="793" y="538"/>
                  <a:pt x="808" y="541"/>
                  <a:pt x="826" y="541"/>
                </a:cubicBezTo>
                <a:cubicBezTo>
                  <a:pt x="840" y="541"/>
                  <a:pt x="853" y="538"/>
                  <a:pt x="865" y="533"/>
                </a:cubicBezTo>
                <a:cubicBezTo>
                  <a:pt x="876" y="528"/>
                  <a:pt x="885" y="521"/>
                  <a:pt x="891" y="511"/>
                </a:cubicBezTo>
                <a:cubicBezTo>
                  <a:pt x="897" y="502"/>
                  <a:pt x="900" y="492"/>
                  <a:pt x="900" y="481"/>
                </a:cubicBezTo>
                <a:cubicBezTo>
                  <a:pt x="900" y="470"/>
                  <a:pt x="897" y="461"/>
                  <a:pt x="891" y="453"/>
                </a:cubicBezTo>
                <a:cubicBezTo>
                  <a:pt x="886" y="445"/>
                  <a:pt x="877" y="438"/>
                  <a:pt x="865" y="432"/>
                </a:cubicBezTo>
                <a:cubicBezTo>
                  <a:pt x="857" y="429"/>
                  <a:pt x="843" y="425"/>
                  <a:pt x="822" y="420"/>
                </a:cubicBezTo>
                <a:cubicBezTo>
                  <a:pt x="801" y="415"/>
                  <a:pt x="788" y="410"/>
                  <a:pt x="783" y="406"/>
                </a:cubicBezTo>
                <a:cubicBezTo>
                  <a:pt x="778" y="401"/>
                  <a:pt x="776" y="395"/>
                  <a:pt x="776" y="388"/>
                </a:cubicBezTo>
                <a:cubicBezTo>
                  <a:pt x="776" y="380"/>
                  <a:pt x="780" y="373"/>
                  <a:pt x="787" y="367"/>
                </a:cubicBezTo>
                <a:cubicBezTo>
                  <a:pt x="794" y="361"/>
                  <a:pt x="805" y="358"/>
                  <a:pt x="820" y="358"/>
                </a:cubicBezTo>
                <a:cubicBezTo>
                  <a:pt x="835" y="358"/>
                  <a:pt x="846" y="361"/>
                  <a:pt x="854" y="367"/>
                </a:cubicBezTo>
                <a:cubicBezTo>
                  <a:pt x="861" y="374"/>
                  <a:pt x="866" y="383"/>
                  <a:pt x="867" y="395"/>
                </a:cubicBezTo>
                <a:lnTo>
                  <a:pt x="894" y="394"/>
                </a:lnTo>
                <a:cubicBezTo>
                  <a:pt x="894" y="382"/>
                  <a:pt x="890" y="372"/>
                  <a:pt x="884" y="362"/>
                </a:cubicBezTo>
                <a:cubicBezTo>
                  <a:pt x="878" y="353"/>
                  <a:pt x="869" y="346"/>
                  <a:pt x="858" y="341"/>
                </a:cubicBezTo>
                <a:cubicBezTo>
                  <a:pt x="847" y="336"/>
                  <a:pt x="834" y="334"/>
                  <a:pt x="819" y="334"/>
                </a:cubicBezTo>
                <a:close/>
                <a:moveTo>
                  <a:pt x="633" y="334"/>
                </a:moveTo>
                <a:cubicBezTo>
                  <a:pt x="616" y="334"/>
                  <a:pt x="599" y="338"/>
                  <a:pt x="585" y="346"/>
                </a:cubicBezTo>
                <a:cubicBezTo>
                  <a:pt x="570" y="354"/>
                  <a:pt x="559" y="366"/>
                  <a:pt x="551" y="381"/>
                </a:cubicBezTo>
                <a:cubicBezTo>
                  <a:pt x="543" y="397"/>
                  <a:pt x="539" y="415"/>
                  <a:pt x="539" y="436"/>
                </a:cubicBezTo>
                <a:cubicBezTo>
                  <a:pt x="539" y="455"/>
                  <a:pt x="543" y="473"/>
                  <a:pt x="550" y="490"/>
                </a:cubicBezTo>
                <a:cubicBezTo>
                  <a:pt x="557" y="506"/>
                  <a:pt x="567" y="519"/>
                  <a:pt x="581" y="528"/>
                </a:cubicBezTo>
                <a:cubicBezTo>
                  <a:pt x="594" y="537"/>
                  <a:pt x="612" y="541"/>
                  <a:pt x="634" y="541"/>
                </a:cubicBezTo>
                <a:cubicBezTo>
                  <a:pt x="655" y="541"/>
                  <a:pt x="672" y="535"/>
                  <a:pt x="687" y="524"/>
                </a:cubicBezTo>
                <a:cubicBezTo>
                  <a:pt x="701" y="512"/>
                  <a:pt x="711" y="495"/>
                  <a:pt x="717" y="473"/>
                </a:cubicBezTo>
                <a:lnTo>
                  <a:pt x="690" y="467"/>
                </a:lnTo>
                <a:cubicBezTo>
                  <a:pt x="686" y="483"/>
                  <a:pt x="679" y="496"/>
                  <a:pt x="669" y="504"/>
                </a:cubicBezTo>
                <a:cubicBezTo>
                  <a:pt x="659" y="513"/>
                  <a:pt x="646" y="517"/>
                  <a:pt x="631" y="517"/>
                </a:cubicBezTo>
                <a:cubicBezTo>
                  <a:pt x="619" y="517"/>
                  <a:pt x="607" y="514"/>
                  <a:pt x="597" y="508"/>
                </a:cubicBezTo>
                <a:cubicBezTo>
                  <a:pt x="586" y="502"/>
                  <a:pt x="578" y="492"/>
                  <a:pt x="573" y="480"/>
                </a:cubicBezTo>
                <a:cubicBezTo>
                  <a:pt x="568" y="467"/>
                  <a:pt x="566" y="453"/>
                  <a:pt x="566" y="436"/>
                </a:cubicBezTo>
                <a:cubicBezTo>
                  <a:pt x="566" y="423"/>
                  <a:pt x="568" y="410"/>
                  <a:pt x="572" y="398"/>
                </a:cubicBezTo>
                <a:cubicBezTo>
                  <a:pt x="576" y="386"/>
                  <a:pt x="584" y="376"/>
                  <a:pt x="594" y="369"/>
                </a:cubicBezTo>
                <a:cubicBezTo>
                  <a:pt x="604" y="362"/>
                  <a:pt x="617" y="358"/>
                  <a:pt x="632" y="358"/>
                </a:cubicBezTo>
                <a:cubicBezTo>
                  <a:pt x="645" y="358"/>
                  <a:pt x="656" y="361"/>
                  <a:pt x="665" y="368"/>
                </a:cubicBezTo>
                <a:cubicBezTo>
                  <a:pt x="674" y="374"/>
                  <a:pt x="680" y="385"/>
                  <a:pt x="685" y="399"/>
                </a:cubicBezTo>
                <a:lnTo>
                  <a:pt x="712" y="393"/>
                </a:lnTo>
                <a:cubicBezTo>
                  <a:pt x="707" y="374"/>
                  <a:pt x="697" y="360"/>
                  <a:pt x="684" y="349"/>
                </a:cubicBezTo>
                <a:cubicBezTo>
                  <a:pt x="670" y="339"/>
                  <a:pt x="653" y="334"/>
                  <a:pt x="633" y="334"/>
                </a:cubicBezTo>
                <a:close/>
                <a:moveTo>
                  <a:pt x="160" y="0"/>
                </a:moveTo>
                <a:lnTo>
                  <a:pt x="1292" y="0"/>
                </a:lnTo>
                <a:cubicBezTo>
                  <a:pt x="1380" y="0"/>
                  <a:pt x="1452" y="72"/>
                  <a:pt x="1452" y="160"/>
                </a:cubicBezTo>
                <a:lnTo>
                  <a:pt x="1452" y="800"/>
                </a:lnTo>
                <a:cubicBezTo>
                  <a:pt x="1452" y="888"/>
                  <a:pt x="1380" y="960"/>
                  <a:pt x="1292" y="960"/>
                </a:cubicBezTo>
                <a:lnTo>
                  <a:pt x="160" y="960"/>
                </a:lnTo>
                <a:cubicBezTo>
                  <a:pt x="72" y="960"/>
                  <a:pt x="0" y="888"/>
                  <a:pt x="0" y="800"/>
                </a:cubicBezTo>
                <a:lnTo>
                  <a:pt x="0" y="160"/>
                </a:lnTo>
                <a:cubicBezTo>
                  <a:pt x="0" y="72"/>
                  <a:pt x="72" y="0"/>
                  <a:pt x="160" y="0"/>
                </a:cubicBezTo>
                <a:close/>
              </a:path>
            </a:pathLst>
          </a:custGeom>
        </p:spPr>
        <p:style>
          <a:lnRef idx="2">
            <a:schemeClr val="accent1"/>
          </a:lnRef>
          <a:fillRef idx="0">
            <a:srgbClr val="FFFFFF"/>
          </a:fillRef>
          <a:effectRef idx="0">
            <a:srgbClr val="FFFFFF"/>
          </a:effectRef>
          <a:fontRef idx="minor">
            <a:schemeClr val="dk1"/>
          </a:fontRef>
        </p:style>
        <p:txBody>
          <a:bodyPr wrap="square" rtlCol="0" anchor="ctr">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endParaRPr lang="fr-FR" altLang="en-US">
              <a:latin typeface="+mn-lt"/>
              <a:cs typeface="Arial" panose="020B0604020202020204" pitchFamily="34" charset="0"/>
            </a:endParaRPr>
          </a:p>
        </p:txBody>
      </p:sp>
      <p:sp>
        <p:nvSpPr>
          <p:cNvPr id="18" name="ZoneTexte 17"/>
          <p:cNvSpPr txBox="1"/>
          <p:nvPr/>
        </p:nvSpPr>
        <p:spPr>
          <a:xfrm>
            <a:off x="3851910" y="2761109"/>
            <a:ext cx="1701492" cy="368300"/>
          </a:xfrm>
          <a:prstGeom prst="rect">
            <a:avLst/>
          </a:prstGeom>
          <a:noFill/>
        </p:spPr>
        <p:txBody>
          <a:bodyPr wrap="square" rtlCol="0">
            <a:spAutoFit/>
          </a:bodyPr>
          <a:lstStyle/>
          <a:p>
            <a:r>
              <a:rPr lang="en-US" sz="1800" b="1" dirty="0">
                <a:cs typeface="Times New Roman" panose="02020603050405020304" pitchFamily="18" charset="0"/>
              </a:rPr>
              <a:t>Router NDN</a:t>
            </a:r>
            <a:endParaRPr lang="fr-FR" sz="1800" b="1" dirty="0"/>
          </a:p>
        </p:txBody>
      </p:sp>
      <p:sp>
        <p:nvSpPr>
          <p:cNvPr id="19" name="Flèche : droite 18"/>
          <p:cNvSpPr/>
          <p:nvPr/>
        </p:nvSpPr>
        <p:spPr>
          <a:xfrm>
            <a:off x="795020" y="2056130"/>
            <a:ext cx="2084070" cy="443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a typeface="Raleway Thin"/>
                <a:cs typeface="Times New Roman" panose="02020603050405020304" pitchFamily="18" charset="0"/>
              </a:rPr>
              <a:t>/Video/NDN</a:t>
            </a:r>
            <a:r>
              <a:rPr lang="en-US" b="1" dirty="0">
                <a:cs typeface="Times New Roman" panose="02020603050405020304" pitchFamily="18" charset="0"/>
              </a:rPr>
              <a:t>.mp4</a:t>
            </a:r>
            <a:endParaRPr lang="fr-FR" sz="1800" b="1" dirty="0"/>
          </a:p>
        </p:txBody>
      </p:sp>
      <p:graphicFrame>
        <p:nvGraphicFramePr>
          <p:cNvPr id="20" name="Tableau 10"/>
          <p:cNvGraphicFramePr>
            <a:graphicFrameLocks noGrp="1"/>
          </p:cNvGraphicFramePr>
          <p:nvPr/>
        </p:nvGraphicFramePr>
        <p:xfrm>
          <a:off x="1524000" y="3344462"/>
          <a:ext cx="6096000" cy="1565910"/>
        </p:xfrm>
        <a:graphic>
          <a:graphicData uri="http://schemas.openxmlformats.org/drawingml/2006/table">
            <a:tbl>
              <a:tblPr firstRow="1" bandRow="1">
                <a:tableStyleId>{5C22544A-7EE6-4342-B048-85BDC9FD1C3A}</a:tableStyleId>
              </a:tblPr>
              <a:tblGrid>
                <a:gridCol w="3025140"/>
                <a:gridCol w="3070860"/>
              </a:tblGrid>
              <a:tr h="6108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575" dirty="0">
                          <a:solidFill>
                            <a:schemeClr val="bg1"/>
                          </a:solidFill>
                          <a:latin typeface="+mn-lt"/>
                          <a:ea typeface="Tahoma" panose="020B0604030504040204" pitchFamily="34" charset="0"/>
                          <a:cs typeface="Times New Roman" panose="02020603050405020304" pitchFamily="18" charset="0"/>
                        </a:rPr>
                        <a:t>Prefix name</a:t>
                      </a:r>
                      <a:endParaRPr lang="en-US" sz="1575" dirty="0">
                        <a:solidFill>
                          <a:schemeClr val="bg1"/>
                        </a:solidFill>
                        <a:latin typeface="+mn-lt"/>
                        <a:ea typeface="Tahoma" panose="020B0604030504040204" pitchFamily="34" charset="0"/>
                        <a:cs typeface="Times New Roman" panose="02020603050405020304" pitchFamily="18" charset="0"/>
                      </a:endParaRPr>
                    </a:p>
                    <a:p>
                      <a:endParaRPr lang="fr-FR" sz="1800" dirty="0">
                        <a:latin typeface="+mn-lt"/>
                      </a:endParaRPr>
                    </a:p>
                  </a:txBody>
                  <a:tcPr/>
                </a:tc>
                <a:tc>
                  <a:txBody>
                    <a:bodyPr/>
                    <a:lstStyle/>
                    <a:p>
                      <a:pPr algn="ctr"/>
                      <a:r>
                        <a:rPr lang="fr-FR" sz="1575" dirty="0">
                          <a:latin typeface="+mn-lt"/>
                          <a:cs typeface="Times New Roman" panose="02020603050405020304" pitchFamily="18" charset="0"/>
                        </a:rPr>
                        <a:t>Data</a:t>
                      </a:r>
                      <a:endParaRPr lang="fr-FR" sz="1575" dirty="0">
                        <a:latin typeface="+mn-lt"/>
                        <a:cs typeface="Times New Roman" panose="02020603050405020304" pitchFamily="18" charset="0"/>
                      </a:endParaRPr>
                    </a:p>
                  </a:txBody>
                  <a:tcPr/>
                </a:tc>
              </a:tr>
              <a:tr h="58356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25" b="0" dirty="0">
                          <a:solidFill>
                            <a:schemeClr val="tx1"/>
                          </a:solidFill>
                          <a:latin typeface="+mn-lt"/>
                          <a:ea typeface="Raleway Thin"/>
                          <a:cs typeface="Times New Roman" panose="02020603050405020304" pitchFamily="18" charset="0"/>
                        </a:rPr>
                        <a:t>/Video/NDN</a:t>
                      </a:r>
                      <a:r>
                        <a:rPr lang="en-US" sz="1425" b="0" dirty="0">
                          <a:solidFill>
                            <a:schemeClr val="tx1"/>
                          </a:solidFill>
                          <a:latin typeface="+mn-lt"/>
                          <a:cs typeface="Times New Roman" panose="02020603050405020304" pitchFamily="18" charset="0"/>
                        </a:rPr>
                        <a:t>.mp4</a:t>
                      </a:r>
                      <a:endParaRPr lang="fr-FR" sz="1800" b="0" dirty="0">
                        <a:solidFill>
                          <a:schemeClr val="tx1"/>
                        </a:solidFill>
                        <a:latin typeface="+mn-lt"/>
                        <a:cs typeface="Times New Roman" panose="02020603050405020304" pitchFamily="18" charset="0"/>
                      </a:endParaRPr>
                    </a:p>
                    <a:p>
                      <a:pPr algn="ctr"/>
                      <a:endParaRPr lang="fr-FR" sz="1800" b="0" dirty="0">
                        <a:solidFill>
                          <a:schemeClr val="tx1"/>
                        </a:solidFill>
                        <a:latin typeface="+mn-lt"/>
                        <a:cs typeface="Times New Roman" panose="02020603050405020304" pitchFamily="18" charset="0"/>
                      </a:endParaRPr>
                    </a:p>
                  </a:txBody>
                  <a:tcPr/>
                </a:tc>
                <a:tc>
                  <a:txBody>
                    <a:bodyPr/>
                    <a:lstStyle/>
                    <a:p>
                      <a:pPr algn="ctr"/>
                      <a:r>
                        <a:rPr lang="fr-FR" sz="1800" b="0" dirty="0">
                          <a:solidFill>
                            <a:schemeClr val="tx1"/>
                          </a:solidFill>
                          <a:latin typeface="+mn-lt"/>
                          <a:cs typeface="Times New Roman" panose="02020603050405020304" pitchFamily="18" charset="0"/>
                        </a:rPr>
                        <a:t>__</a:t>
                      </a:r>
                      <a:endParaRPr lang="fr-FR" sz="1800" b="0" dirty="0">
                        <a:solidFill>
                          <a:schemeClr val="tx1"/>
                        </a:solidFill>
                        <a:latin typeface="+mn-lt"/>
                        <a:cs typeface="Times New Roman" panose="02020603050405020304" pitchFamily="18" charset="0"/>
                      </a:endParaRPr>
                    </a:p>
                  </a:txBody>
                  <a:tcPr/>
                </a:tc>
              </a:tr>
              <a:tr h="371475">
                <a:tc>
                  <a:txBody>
                    <a:bodyPr/>
                    <a:lstStyle/>
                    <a:p>
                      <a:pPr algn="ctr"/>
                      <a:r>
                        <a:rPr lang="en-US" sz="1425" b="0" dirty="0">
                          <a:solidFill>
                            <a:schemeClr val="tx1"/>
                          </a:solidFill>
                          <a:latin typeface="Times New Roman" panose="02020603050405020304" pitchFamily="18" charset="0"/>
                          <a:cs typeface="Times New Roman" panose="02020603050405020304" pitchFamily="18" charset="0"/>
                        </a:rPr>
                        <a:t>. . . .</a:t>
                      </a:r>
                      <a:endParaRPr lang="fr-FR" sz="18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425" b="0" dirty="0">
                          <a:solidFill>
                            <a:schemeClr val="tx1"/>
                          </a:solidFill>
                          <a:latin typeface="Times New Roman" panose="02020603050405020304" pitchFamily="18" charset="0"/>
                          <a:cs typeface="Times New Roman" panose="02020603050405020304" pitchFamily="18" charset="0"/>
                        </a:rPr>
                        <a:t>. . . .</a:t>
                      </a:r>
                      <a:endParaRPr lang="fr-FR" sz="1800" b="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grpSp>
        <p:nvGrpSpPr>
          <p:cNvPr id="21" name="Groupe 20"/>
          <p:cNvGrpSpPr/>
          <p:nvPr/>
        </p:nvGrpSpPr>
        <p:grpSpPr>
          <a:xfrm>
            <a:off x="3191681" y="2580097"/>
            <a:ext cx="3033568" cy="1670438"/>
            <a:chOff x="3191681" y="2580097"/>
            <a:chExt cx="3033568" cy="1670438"/>
          </a:xfrm>
        </p:grpSpPr>
        <p:pic>
          <p:nvPicPr>
            <p:cNvPr id="22" name="Image 21"/>
            <p:cNvPicPr>
              <a:picLocks noChangeAspect="1"/>
            </p:cNvPicPr>
            <p:nvPr/>
          </p:nvPicPr>
          <p:blipFill>
            <a:blip r:embed="rId1"/>
            <a:stretch>
              <a:fillRect/>
            </a:stretch>
          </p:blipFill>
          <p:spPr>
            <a:xfrm>
              <a:off x="3191681" y="2580097"/>
              <a:ext cx="254299" cy="254299"/>
            </a:xfrm>
            <a:prstGeom prst="rect">
              <a:avLst/>
            </a:prstGeom>
          </p:spPr>
        </p:pic>
        <p:pic>
          <p:nvPicPr>
            <p:cNvPr id="23" name="Image 22"/>
            <p:cNvPicPr>
              <a:picLocks noChangeAspect="1"/>
            </p:cNvPicPr>
            <p:nvPr/>
          </p:nvPicPr>
          <p:blipFill>
            <a:blip r:embed="rId1"/>
            <a:stretch>
              <a:fillRect/>
            </a:stretch>
          </p:blipFill>
          <p:spPr>
            <a:xfrm>
              <a:off x="5970950" y="3996236"/>
              <a:ext cx="254299" cy="254299"/>
            </a:xfrm>
            <a:prstGeom prst="rect">
              <a:avLst/>
            </a:prstGeom>
          </p:spPr>
        </p:pic>
      </p:grpSp>
      <p:cxnSp>
        <p:nvCxnSpPr>
          <p:cNvPr id="25" name="Connecteur droit avec flèche 24"/>
          <p:cNvCxnSpPr>
            <a:stCxn id="17" idx="3"/>
            <a:endCxn id="15" idx="1"/>
          </p:cNvCxnSpPr>
          <p:nvPr/>
        </p:nvCxnSpPr>
        <p:spPr>
          <a:xfrm flipV="1">
            <a:off x="3727943" y="2253895"/>
            <a:ext cx="434947" cy="1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eur droit avec flèche 25"/>
          <p:cNvCxnSpPr>
            <a:stCxn id="15" idx="2"/>
          </p:cNvCxnSpPr>
          <p:nvPr/>
        </p:nvCxnSpPr>
        <p:spPr>
          <a:xfrm>
            <a:off x="4572000" y="2527729"/>
            <a:ext cx="0" cy="2917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ZoneTexte 26"/>
          <p:cNvSpPr txBox="1"/>
          <p:nvPr/>
        </p:nvSpPr>
        <p:spPr>
          <a:xfrm>
            <a:off x="3714750" y="2768369"/>
            <a:ext cx="1714500" cy="368300"/>
          </a:xfrm>
          <a:prstGeom prst="rect">
            <a:avLst/>
          </a:prstGeom>
          <a:noFill/>
        </p:spPr>
        <p:txBody>
          <a:bodyPr wrap="square" rtlCol="0">
            <a:spAutoFit/>
          </a:bodyPr>
          <a:lstStyle/>
          <a:p>
            <a:pPr algn="ctr"/>
            <a:r>
              <a:rPr lang="fr-FR" sz="1800" b="1" dirty="0" err="1">
                <a:cs typeface="Times New Roman" panose="02020603050405020304" pitchFamily="18" charset="0"/>
              </a:rPr>
              <a:t>Add</a:t>
            </a:r>
            <a:r>
              <a:rPr lang="fr-FR" sz="1800" b="1" dirty="0">
                <a:cs typeface="Times New Roman" panose="02020603050405020304" pitchFamily="18" charset="0"/>
              </a:rPr>
              <a:t> face</a:t>
            </a:r>
            <a:endParaRPr lang="fr-FR" sz="1800" b="1" dirty="0">
              <a:cs typeface="Times New Roman" panose="02020603050405020304" pitchFamily="18" charset="0"/>
            </a:endParaRPr>
          </a:p>
        </p:txBody>
      </p:sp>
      <p:graphicFrame>
        <p:nvGraphicFramePr>
          <p:cNvPr id="28" name="Tableau 27"/>
          <p:cNvGraphicFramePr>
            <a:graphicFrameLocks noGrp="1"/>
          </p:cNvGraphicFramePr>
          <p:nvPr/>
        </p:nvGraphicFramePr>
        <p:xfrm>
          <a:off x="1524000" y="3353178"/>
          <a:ext cx="6096000" cy="1419225"/>
        </p:xfrm>
        <a:graphic>
          <a:graphicData uri="http://schemas.openxmlformats.org/drawingml/2006/table">
            <a:tbl>
              <a:tblPr firstRow="1" bandRow="1">
                <a:tableStyleId>{5C22544A-7EE6-4342-B048-85BDC9FD1C3A}</a:tableStyleId>
              </a:tblPr>
              <a:tblGrid>
                <a:gridCol w="3268345"/>
                <a:gridCol w="2827655"/>
              </a:tblGrid>
              <a:tr h="473075">
                <a:tc>
                  <a:txBody>
                    <a:bodyPr/>
                    <a:lstStyle/>
                    <a:p>
                      <a:pPr algn="ctr"/>
                      <a:r>
                        <a:rPr lang="en-US" sz="1800" dirty="0">
                          <a:latin typeface="+mn-lt"/>
                        </a:rPr>
                        <a:t>Prefix name</a:t>
                      </a:r>
                      <a:endParaRPr lang="en-US" sz="1800" dirty="0">
                        <a:latin typeface="+mn-lt"/>
                      </a:endParaRPr>
                    </a:p>
                  </a:txBody>
                  <a:tcPr/>
                </a:tc>
                <a:tc>
                  <a:txBody>
                    <a:bodyPr/>
                    <a:lstStyle/>
                    <a:p>
                      <a:pPr algn="ctr"/>
                      <a:r>
                        <a:rPr lang="en-US" sz="1800" dirty="0">
                          <a:latin typeface="+mn-lt"/>
                        </a:rPr>
                        <a:t>Requested face (s)</a:t>
                      </a:r>
                      <a:endParaRPr lang="en-US" sz="1800" dirty="0">
                        <a:latin typeface="+mn-lt"/>
                      </a:endParaRPr>
                    </a:p>
                  </a:txBody>
                  <a:tcPr/>
                </a:tc>
              </a:tr>
              <a:tr h="473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25" b="0" dirty="0">
                          <a:solidFill>
                            <a:schemeClr val="tx1"/>
                          </a:solidFill>
                          <a:latin typeface="+mn-lt"/>
                          <a:ea typeface="Raleway Thin"/>
                          <a:cs typeface="Times New Roman" panose="02020603050405020304" pitchFamily="18" charset="0"/>
                        </a:rPr>
                        <a:t>/Video/NDN</a:t>
                      </a:r>
                      <a:r>
                        <a:rPr lang="en-US" sz="1425" b="0" dirty="0">
                          <a:solidFill>
                            <a:schemeClr val="tx1"/>
                          </a:solidFill>
                          <a:latin typeface="+mn-lt"/>
                          <a:cs typeface="Times New Roman" panose="02020603050405020304" pitchFamily="18" charset="0"/>
                        </a:rPr>
                        <a:t>.mp4</a:t>
                      </a:r>
                      <a:endParaRPr lang="fr-FR" sz="1800" b="0" dirty="0">
                        <a:solidFill>
                          <a:schemeClr val="tx1"/>
                        </a:solidFill>
                        <a:latin typeface="+mn-lt"/>
                        <a:cs typeface="Times New Roman" panose="02020603050405020304" pitchFamily="18" charset="0"/>
                      </a:endParaRPr>
                    </a:p>
                  </a:txBody>
                  <a:tcPr/>
                </a:tc>
                <a:tc>
                  <a:txBody>
                    <a:bodyPr/>
                    <a:lstStyle/>
                    <a:p>
                      <a:pPr algn="ctr"/>
                      <a:r>
                        <a:rPr lang="en-US" sz="1800" dirty="0">
                          <a:latin typeface="+mn-lt"/>
                        </a:rPr>
                        <a:t>0 </a:t>
                      </a:r>
                      <a:r>
                        <a:rPr lang="en-US" sz="1800" dirty="0">
                          <a:solidFill>
                            <a:schemeClr val="tx1">
                              <a:lumMod val="50000"/>
                            </a:schemeClr>
                          </a:solidFill>
                          <a:latin typeface="+mn-lt"/>
                        </a:rPr>
                        <a:t>;</a:t>
                      </a:r>
                      <a:r>
                        <a:rPr lang="en-US" sz="1800" dirty="0">
                          <a:solidFill>
                            <a:srgbClr val="FF0000"/>
                          </a:solidFill>
                          <a:latin typeface="+mn-lt"/>
                        </a:rPr>
                        <a:t> </a:t>
                      </a:r>
                      <a:r>
                        <a:rPr lang="en-US" sz="1800" dirty="0">
                          <a:solidFill>
                            <a:srgbClr val="00B050"/>
                          </a:solidFill>
                          <a:latin typeface="+mn-lt"/>
                        </a:rPr>
                        <a:t>1 </a:t>
                      </a:r>
                      <a:endParaRPr lang="en-US" sz="1800" dirty="0">
                        <a:solidFill>
                          <a:srgbClr val="00B050"/>
                        </a:solidFill>
                        <a:latin typeface="+mn-lt"/>
                      </a:endParaRPr>
                    </a:p>
                  </a:txBody>
                  <a:tcPr/>
                </a:tc>
              </a:tr>
              <a:tr h="473075">
                <a:tc>
                  <a:txBody>
                    <a:bodyPr/>
                    <a:lstStyle/>
                    <a:p>
                      <a:pPr algn="ctr"/>
                      <a:r>
                        <a:rPr lang="en-US" sz="1800" dirty="0"/>
                        <a:t>…</a:t>
                      </a:r>
                      <a:endParaRPr lang="en-US" sz="1800" dirty="0"/>
                    </a:p>
                  </a:txBody>
                  <a:tcPr/>
                </a:tc>
                <a:tc>
                  <a:txBody>
                    <a:bodyPr/>
                    <a:lstStyle/>
                    <a:p>
                      <a:pPr algn="ctr"/>
                      <a:r>
                        <a:rPr lang="en-US" sz="1800" dirty="0"/>
                        <a:t>…</a:t>
                      </a:r>
                      <a:endParaRPr lang="en-US" sz="1800" dirty="0"/>
                    </a:p>
                  </a:txBody>
                  <a:tcPr/>
                </a:tc>
              </a:tr>
            </a:tbl>
          </a:graphicData>
        </a:graphic>
      </p:graphicFrame>
      <p:cxnSp>
        <p:nvCxnSpPr>
          <p:cNvPr id="29" name="Connecteur droit avec flèche 28"/>
          <p:cNvCxnSpPr>
            <a:stCxn id="15" idx="3"/>
            <a:endCxn id="16" idx="1"/>
          </p:cNvCxnSpPr>
          <p:nvPr/>
        </p:nvCxnSpPr>
        <p:spPr>
          <a:xfrm>
            <a:off x="4981112" y="2253894"/>
            <a:ext cx="4349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6" idx="3"/>
          </p:cNvCxnSpPr>
          <p:nvPr/>
        </p:nvCxnSpPr>
        <p:spPr>
          <a:xfrm flipV="1">
            <a:off x="6234280" y="2253894"/>
            <a:ext cx="91328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31" name="Tableau 20"/>
          <p:cNvGraphicFramePr>
            <a:graphicFrameLocks noGrp="1"/>
          </p:cNvGraphicFramePr>
          <p:nvPr/>
        </p:nvGraphicFramePr>
        <p:xfrm>
          <a:off x="1524000" y="3344462"/>
          <a:ext cx="6096000" cy="1419225"/>
        </p:xfrm>
        <a:graphic>
          <a:graphicData uri="http://schemas.openxmlformats.org/drawingml/2006/table">
            <a:tbl>
              <a:tblPr firstRow="1" bandRow="1">
                <a:tableStyleId>{5C22544A-7EE6-4342-B048-85BDC9FD1C3A}</a:tableStyleId>
              </a:tblPr>
              <a:tblGrid>
                <a:gridCol w="3268345"/>
                <a:gridCol w="2827655"/>
              </a:tblGrid>
              <a:tr h="473075">
                <a:tc>
                  <a:txBody>
                    <a:bodyPr/>
                    <a:lstStyle/>
                    <a:p>
                      <a:pPr algn="ctr"/>
                      <a:r>
                        <a:rPr lang="en-US" sz="1800" dirty="0">
                          <a:latin typeface="+mn-lt"/>
                        </a:rPr>
                        <a:t>Prefix name</a:t>
                      </a:r>
                      <a:endParaRPr lang="en-US" sz="1800" dirty="0">
                        <a:latin typeface="+mn-lt"/>
                      </a:endParaRPr>
                    </a:p>
                  </a:txBody>
                  <a:tcPr/>
                </a:tc>
                <a:tc>
                  <a:txBody>
                    <a:bodyPr/>
                    <a:lstStyle/>
                    <a:p>
                      <a:pPr algn="ctr"/>
                      <a:r>
                        <a:rPr lang="en-US" sz="1800" dirty="0">
                          <a:latin typeface="+mn-lt"/>
                        </a:rPr>
                        <a:t>Next face</a:t>
                      </a:r>
                      <a:endParaRPr lang="en-US" sz="1800" dirty="0">
                        <a:latin typeface="+mn-lt"/>
                      </a:endParaRPr>
                    </a:p>
                  </a:txBody>
                  <a:tcPr/>
                </a:tc>
              </a:tr>
              <a:tr h="473075">
                <a:tc>
                  <a:txBody>
                    <a:bodyPr/>
                    <a:lstStyle/>
                    <a:p>
                      <a:pPr algn="ctr"/>
                      <a:r>
                        <a:rPr lang="en-US" sz="1425" b="1" dirty="0">
                          <a:solidFill>
                            <a:schemeClr val="tx1">
                              <a:lumMod val="50000"/>
                            </a:schemeClr>
                          </a:solidFill>
                          <a:latin typeface="+mn-lt"/>
                          <a:ea typeface="Raleway Thin"/>
                          <a:cs typeface="Times New Roman" panose="02020603050405020304" pitchFamily="18" charset="0"/>
                        </a:rPr>
                        <a:t>/Video</a:t>
                      </a:r>
                      <a:endParaRPr lang="en-US" sz="1425" dirty="0">
                        <a:solidFill>
                          <a:schemeClr val="tx1">
                            <a:lumMod val="50000"/>
                          </a:schemeClr>
                        </a:solidFill>
                        <a:latin typeface="+mn-lt"/>
                        <a:cs typeface="Arial" panose="020B0604020202020204"/>
                      </a:endParaRPr>
                    </a:p>
                  </a:txBody>
                  <a:tcPr/>
                </a:tc>
                <a:tc>
                  <a:txBody>
                    <a:bodyPr/>
                    <a:lstStyle/>
                    <a:p>
                      <a:pPr algn="ctr"/>
                      <a:r>
                        <a:rPr lang="en-US" sz="1800" dirty="0">
                          <a:latin typeface="+mn-lt"/>
                        </a:rPr>
                        <a:t>0</a:t>
                      </a:r>
                      <a:endParaRPr lang="en-US" sz="1800" dirty="0">
                        <a:latin typeface="+mn-lt"/>
                      </a:endParaRPr>
                    </a:p>
                  </a:txBody>
                  <a:tcPr/>
                </a:tc>
              </a:tr>
              <a:tr h="473075">
                <a:tc>
                  <a:txBody>
                    <a:bodyPr/>
                    <a:lstStyle/>
                    <a:p>
                      <a:pPr algn="ctr"/>
                      <a:r>
                        <a:rPr lang="en-US" sz="1800" dirty="0"/>
                        <a:t>…</a:t>
                      </a:r>
                      <a:endParaRPr lang="en-US" sz="1800" dirty="0"/>
                    </a:p>
                  </a:txBody>
                  <a:tcPr/>
                </a:tc>
                <a:tc>
                  <a:txBody>
                    <a:bodyPr/>
                    <a:lstStyle/>
                    <a:p>
                      <a:pPr algn="ctr"/>
                      <a:r>
                        <a:rPr lang="en-US" sz="1800" dirty="0"/>
                        <a:t>…</a:t>
                      </a:r>
                      <a:endParaRPr lang="en-US" sz="1800" dirty="0"/>
                    </a:p>
                  </a:txBody>
                  <a:tcPr/>
                </a:tc>
              </a:tr>
            </a:tbl>
          </a:graphicData>
        </a:graphic>
      </p:graphicFrame>
      <p:sp>
        <p:nvSpPr>
          <p:cNvPr id="32" name="Flèche : angle droit 31"/>
          <p:cNvSpPr/>
          <p:nvPr/>
        </p:nvSpPr>
        <p:spPr>
          <a:xfrm rot="10800000">
            <a:off x="4460446" y="1466320"/>
            <a:ext cx="3021009" cy="468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cxnSp>
        <p:nvCxnSpPr>
          <p:cNvPr id="33" name="Connecteur droit avec flèche 32"/>
          <p:cNvCxnSpPr>
            <a:stCxn id="15" idx="2"/>
          </p:cNvCxnSpPr>
          <p:nvPr/>
        </p:nvCxnSpPr>
        <p:spPr>
          <a:xfrm>
            <a:off x="4572000" y="2527728"/>
            <a:ext cx="0" cy="3618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ZoneTexte 33"/>
          <p:cNvSpPr txBox="1"/>
          <p:nvPr/>
        </p:nvSpPr>
        <p:spPr>
          <a:xfrm>
            <a:off x="3584839" y="2755201"/>
            <a:ext cx="2047548" cy="368300"/>
          </a:xfrm>
          <a:prstGeom prst="rect">
            <a:avLst/>
          </a:prstGeom>
          <a:noFill/>
        </p:spPr>
        <p:txBody>
          <a:bodyPr wrap="square" rtlCol="0">
            <a:spAutoFit/>
          </a:bodyPr>
          <a:lstStyle/>
          <a:p>
            <a:pPr algn="ctr"/>
            <a:r>
              <a:rPr lang="fr-FR" sz="1800" b="1" dirty="0" err="1">
                <a:cs typeface="Times New Roman" panose="02020603050405020304" pitchFamily="18" charset="0"/>
              </a:rPr>
              <a:t>Remove</a:t>
            </a:r>
            <a:r>
              <a:rPr lang="fr-FR" sz="1800" b="1" dirty="0">
                <a:cs typeface="Times New Roman" panose="02020603050405020304" pitchFamily="18" charset="0"/>
              </a:rPr>
              <a:t> face</a:t>
            </a:r>
            <a:endParaRPr lang="fr-FR" sz="1800" b="1" dirty="0">
              <a:cs typeface="Times New Roman" panose="02020603050405020304" pitchFamily="18" charset="0"/>
            </a:endParaRPr>
          </a:p>
        </p:txBody>
      </p:sp>
      <p:graphicFrame>
        <p:nvGraphicFramePr>
          <p:cNvPr id="35" name="Tableau 34"/>
          <p:cNvGraphicFramePr>
            <a:graphicFrameLocks noGrp="1"/>
          </p:cNvGraphicFramePr>
          <p:nvPr/>
        </p:nvGraphicFramePr>
        <p:xfrm>
          <a:off x="1524000" y="3346557"/>
          <a:ext cx="6096000" cy="1419225"/>
        </p:xfrm>
        <a:graphic>
          <a:graphicData uri="http://schemas.openxmlformats.org/drawingml/2006/table">
            <a:tbl>
              <a:tblPr firstRow="1" bandRow="1">
                <a:tableStyleId>{5C22544A-7EE6-4342-B048-85BDC9FD1C3A}</a:tableStyleId>
              </a:tblPr>
              <a:tblGrid>
                <a:gridCol w="3268345"/>
                <a:gridCol w="2827655"/>
              </a:tblGrid>
              <a:tr h="473075">
                <a:tc>
                  <a:txBody>
                    <a:bodyPr/>
                    <a:lstStyle/>
                    <a:p>
                      <a:pPr algn="ctr"/>
                      <a:r>
                        <a:rPr lang="en-US" sz="1800" dirty="0">
                          <a:latin typeface="+mn-lt"/>
                        </a:rPr>
                        <a:t>Prefix name</a:t>
                      </a:r>
                      <a:endParaRPr lang="en-US" sz="1800" dirty="0">
                        <a:latin typeface="+mn-lt"/>
                      </a:endParaRPr>
                    </a:p>
                  </a:txBody>
                  <a:tcPr/>
                </a:tc>
                <a:tc>
                  <a:txBody>
                    <a:bodyPr/>
                    <a:lstStyle/>
                    <a:p>
                      <a:pPr algn="ctr"/>
                      <a:r>
                        <a:rPr lang="en-US" sz="1800" dirty="0">
                          <a:latin typeface="+mn-lt"/>
                        </a:rPr>
                        <a:t>Requested face (s)</a:t>
                      </a:r>
                      <a:endParaRPr lang="en-US" sz="1800" dirty="0">
                        <a:latin typeface="+mn-lt"/>
                      </a:endParaRPr>
                    </a:p>
                  </a:txBody>
                  <a:tcPr/>
                </a:tc>
              </a:tr>
              <a:tr h="473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25" b="0" dirty="0">
                          <a:solidFill>
                            <a:schemeClr val="tx1"/>
                          </a:solidFill>
                          <a:latin typeface="+mn-lt"/>
                          <a:ea typeface="Raleway Thin"/>
                          <a:cs typeface="Times New Roman" panose="02020603050405020304" pitchFamily="18" charset="0"/>
                        </a:rPr>
                        <a:t>/Video/NDN</a:t>
                      </a:r>
                      <a:r>
                        <a:rPr lang="en-US" sz="1425" b="0" dirty="0">
                          <a:solidFill>
                            <a:schemeClr val="tx1"/>
                          </a:solidFill>
                          <a:latin typeface="+mn-lt"/>
                          <a:cs typeface="Times New Roman" panose="02020603050405020304" pitchFamily="18" charset="0"/>
                        </a:rPr>
                        <a:t>.mp4</a:t>
                      </a:r>
                      <a:endParaRPr lang="fr-FR" sz="1800" b="0" dirty="0">
                        <a:solidFill>
                          <a:schemeClr val="tx1"/>
                        </a:solidFill>
                        <a:latin typeface="+mn-lt"/>
                        <a:cs typeface="Times New Roman" panose="02020603050405020304" pitchFamily="18" charset="0"/>
                      </a:endParaRPr>
                    </a:p>
                  </a:txBody>
                  <a:tcPr/>
                </a:tc>
                <a:tc>
                  <a:txBody>
                    <a:bodyPr/>
                    <a:lstStyle/>
                    <a:p>
                      <a:pPr algn="ctr"/>
                      <a:r>
                        <a:rPr lang="en-US" sz="1800" dirty="0">
                          <a:solidFill>
                            <a:srgbClr val="FF0000"/>
                          </a:solidFill>
                          <a:latin typeface="+mn-lt"/>
                        </a:rPr>
                        <a:t>0</a:t>
                      </a:r>
                      <a:r>
                        <a:rPr lang="en-US" sz="1800" dirty="0">
                          <a:latin typeface="+mn-lt"/>
                        </a:rPr>
                        <a:t> </a:t>
                      </a:r>
                      <a:r>
                        <a:rPr lang="en-US" sz="1800" dirty="0">
                          <a:solidFill>
                            <a:schemeClr val="tx1">
                              <a:lumMod val="50000"/>
                            </a:schemeClr>
                          </a:solidFill>
                          <a:latin typeface="+mn-lt"/>
                        </a:rPr>
                        <a:t>;</a:t>
                      </a:r>
                      <a:r>
                        <a:rPr lang="en-US" sz="1800" dirty="0">
                          <a:solidFill>
                            <a:srgbClr val="FF0000"/>
                          </a:solidFill>
                          <a:latin typeface="+mn-lt"/>
                        </a:rPr>
                        <a:t> 1</a:t>
                      </a:r>
                      <a:endParaRPr lang="en-US" sz="1800" dirty="0">
                        <a:latin typeface="+mn-lt"/>
                      </a:endParaRPr>
                    </a:p>
                  </a:txBody>
                  <a:tcPr/>
                </a:tc>
              </a:tr>
              <a:tr h="473075">
                <a:tc>
                  <a:txBody>
                    <a:bodyPr/>
                    <a:lstStyle/>
                    <a:p>
                      <a:pPr algn="ctr"/>
                      <a:r>
                        <a:rPr lang="en-US" sz="1800" dirty="0">
                          <a:latin typeface="+mn-lt"/>
                        </a:rPr>
                        <a:t>…</a:t>
                      </a:r>
                      <a:endParaRPr lang="en-US" sz="1800" dirty="0">
                        <a:latin typeface="+mn-lt"/>
                      </a:endParaRPr>
                    </a:p>
                  </a:txBody>
                  <a:tcPr/>
                </a:tc>
                <a:tc>
                  <a:txBody>
                    <a:bodyPr/>
                    <a:lstStyle/>
                    <a:p>
                      <a:pPr algn="ctr"/>
                      <a:r>
                        <a:rPr lang="en-US" sz="1800" dirty="0">
                          <a:latin typeface="+mn-lt"/>
                        </a:rPr>
                        <a:t>…</a:t>
                      </a:r>
                      <a:endParaRPr lang="en-US" sz="1800" dirty="0">
                        <a:latin typeface="+mn-lt"/>
                      </a:endParaRPr>
                    </a:p>
                  </a:txBody>
                  <a:tcPr/>
                </a:tc>
              </a:tr>
            </a:tbl>
          </a:graphicData>
        </a:graphic>
      </p:graphicFrame>
      <p:cxnSp>
        <p:nvCxnSpPr>
          <p:cNvPr id="36" name="Connecteur droit avec flèche 35"/>
          <p:cNvCxnSpPr>
            <a:stCxn id="15" idx="1"/>
            <a:endCxn id="17" idx="3"/>
          </p:cNvCxnSpPr>
          <p:nvPr/>
        </p:nvCxnSpPr>
        <p:spPr>
          <a:xfrm flipH="1">
            <a:off x="3727943" y="2253895"/>
            <a:ext cx="434947" cy="16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37" name="Tableau 10"/>
          <p:cNvGraphicFramePr>
            <a:graphicFrameLocks noGrp="1"/>
          </p:cNvGraphicFramePr>
          <p:nvPr/>
        </p:nvGraphicFramePr>
        <p:xfrm>
          <a:off x="1524000" y="3314348"/>
          <a:ext cx="6096000" cy="1565910"/>
        </p:xfrm>
        <a:graphic>
          <a:graphicData uri="http://schemas.openxmlformats.org/drawingml/2006/table">
            <a:tbl>
              <a:tblPr firstRow="1" bandRow="1">
                <a:tableStyleId>{5C22544A-7EE6-4342-B048-85BDC9FD1C3A}</a:tableStyleId>
              </a:tblPr>
              <a:tblGrid>
                <a:gridCol w="3025140"/>
                <a:gridCol w="3070860"/>
              </a:tblGrid>
              <a:tr h="6108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575" dirty="0">
                          <a:solidFill>
                            <a:schemeClr val="bg1"/>
                          </a:solidFill>
                          <a:latin typeface="+mn-lt"/>
                          <a:ea typeface="Tahoma" panose="020B0604030504040204" pitchFamily="34" charset="0"/>
                          <a:cs typeface="Times New Roman" panose="02020603050405020304" pitchFamily="18" charset="0"/>
                        </a:rPr>
                        <a:t>Prefix name</a:t>
                      </a:r>
                      <a:endParaRPr lang="en-US" sz="1575" dirty="0">
                        <a:solidFill>
                          <a:schemeClr val="bg1"/>
                        </a:solidFill>
                        <a:latin typeface="+mn-lt"/>
                        <a:ea typeface="Tahoma" panose="020B0604030504040204" pitchFamily="34" charset="0"/>
                        <a:cs typeface="Times New Roman" panose="02020603050405020304" pitchFamily="18" charset="0"/>
                      </a:endParaRPr>
                    </a:p>
                    <a:p>
                      <a:endParaRPr lang="fr-FR" sz="1800" dirty="0">
                        <a:latin typeface="+mn-lt"/>
                      </a:endParaRPr>
                    </a:p>
                  </a:txBody>
                  <a:tcPr anchor="ctr"/>
                </a:tc>
                <a:tc>
                  <a:txBody>
                    <a:bodyPr/>
                    <a:lstStyle/>
                    <a:p>
                      <a:pPr algn="ctr"/>
                      <a:r>
                        <a:rPr lang="fr-FR" sz="1575" dirty="0">
                          <a:latin typeface="+mn-lt"/>
                          <a:cs typeface="Times New Roman" panose="02020603050405020304" pitchFamily="18" charset="0"/>
                        </a:rPr>
                        <a:t>Data</a:t>
                      </a:r>
                      <a:endParaRPr lang="fr-FR" sz="1575" dirty="0">
                        <a:latin typeface="+mn-lt"/>
                        <a:cs typeface="Times New Roman" panose="02020603050405020304" pitchFamily="18" charset="0"/>
                      </a:endParaRPr>
                    </a:p>
                  </a:txBody>
                  <a:tcPr/>
                </a:tc>
              </a:tr>
              <a:tr h="58356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25" b="0" dirty="0">
                          <a:solidFill>
                            <a:schemeClr val="tx1"/>
                          </a:solidFill>
                          <a:latin typeface="+mn-lt"/>
                          <a:ea typeface="Raleway Thin"/>
                          <a:cs typeface="Times New Roman" panose="02020603050405020304" pitchFamily="18" charset="0"/>
                        </a:rPr>
                        <a:t>/Video/NDN</a:t>
                      </a:r>
                      <a:r>
                        <a:rPr lang="en-US" sz="1425" b="0" dirty="0">
                          <a:solidFill>
                            <a:schemeClr val="tx1"/>
                          </a:solidFill>
                          <a:latin typeface="+mn-lt"/>
                          <a:cs typeface="Times New Roman" panose="02020603050405020304" pitchFamily="18" charset="0"/>
                        </a:rPr>
                        <a:t>.mp4</a:t>
                      </a:r>
                      <a:endParaRPr lang="fr-FR" sz="1800" b="0" dirty="0">
                        <a:solidFill>
                          <a:schemeClr val="tx1"/>
                        </a:solidFill>
                        <a:latin typeface="+mn-lt"/>
                        <a:cs typeface="Times New Roman" panose="02020603050405020304" pitchFamily="18" charset="0"/>
                      </a:endParaRPr>
                    </a:p>
                    <a:p>
                      <a:pPr algn="ctr"/>
                      <a:endParaRPr lang="fr-FR" sz="1800" b="0" dirty="0">
                        <a:solidFill>
                          <a:schemeClr val="tx1"/>
                        </a:solidFill>
                        <a:latin typeface="+mn-lt"/>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25" b="0" dirty="0">
                          <a:solidFill>
                            <a:srgbClr val="00B050"/>
                          </a:solidFill>
                          <a:latin typeface="+mn-lt"/>
                          <a:ea typeface="Raleway Thin"/>
                          <a:cs typeface="Times New Roman" panose="02020603050405020304" pitchFamily="18" charset="0"/>
                        </a:rPr>
                        <a:t>C:/Video/NDN</a:t>
                      </a:r>
                      <a:r>
                        <a:rPr lang="en-US" sz="1425" b="0" dirty="0">
                          <a:solidFill>
                            <a:srgbClr val="00B050"/>
                          </a:solidFill>
                          <a:latin typeface="+mn-lt"/>
                          <a:cs typeface="Times New Roman" panose="02020603050405020304" pitchFamily="18" charset="0"/>
                        </a:rPr>
                        <a:t>.mp4</a:t>
                      </a:r>
                      <a:endParaRPr lang="fr-FR" sz="1800" b="0" dirty="0">
                        <a:solidFill>
                          <a:srgbClr val="00B050"/>
                        </a:solidFill>
                        <a:latin typeface="+mn-lt"/>
                        <a:cs typeface="Times New Roman" panose="02020603050405020304" pitchFamily="18" charset="0"/>
                      </a:endParaRPr>
                    </a:p>
                    <a:p>
                      <a:pPr algn="ctr"/>
                      <a:endParaRPr lang="fr-FR" sz="1800" b="0" dirty="0">
                        <a:solidFill>
                          <a:schemeClr val="tx1"/>
                        </a:solidFill>
                        <a:latin typeface="+mn-lt"/>
                        <a:cs typeface="Times New Roman" panose="02020603050405020304" pitchFamily="18" charset="0"/>
                      </a:endParaRPr>
                    </a:p>
                  </a:txBody>
                  <a:tcPr/>
                </a:tc>
              </a:tr>
              <a:tr h="371475">
                <a:tc>
                  <a:txBody>
                    <a:bodyPr/>
                    <a:lstStyle/>
                    <a:p>
                      <a:pPr algn="ctr"/>
                      <a:r>
                        <a:rPr lang="en-US" sz="1425" b="0" dirty="0">
                          <a:solidFill>
                            <a:schemeClr val="tx1"/>
                          </a:solidFill>
                          <a:latin typeface="Times New Roman" panose="02020603050405020304" pitchFamily="18" charset="0"/>
                          <a:cs typeface="Times New Roman" panose="02020603050405020304" pitchFamily="18" charset="0"/>
                        </a:rPr>
                        <a:t>. . . .</a:t>
                      </a:r>
                      <a:endParaRPr lang="fr-FR" sz="18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425" b="0" dirty="0">
                          <a:solidFill>
                            <a:schemeClr val="tx1"/>
                          </a:solidFill>
                          <a:latin typeface="Times New Roman" panose="02020603050405020304" pitchFamily="18" charset="0"/>
                          <a:cs typeface="Times New Roman" panose="02020603050405020304" pitchFamily="18" charset="0"/>
                        </a:rPr>
                        <a:t>. . . .</a:t>
                      </a:r>
                      <a:endParaRPr lang="fr-FR" sz="1800" b="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pic>
        <p:nvPicPr>
          <p:cNvPr id="38" name="Image 37"/>
          <p:cNvPicPr>
            <a:picLocks noChangeAspect="1"/>
          </p:cNvPicPr>
          <p:nvPr/>
        </p:nvPicPr>
        <p:blipFill>
          <a:blip r:embed="rId2"/>
          <a:stretch>
            <a:fillRect/>
          </a:stretch>
        </p:blipFill>
        <p:spPr>
          <a:xfrm>
            <a:off x="7704618" y="3820641"/>
            <a:ext cx="429895" cy="429895"/>
          </a:xfrm>
          <a:prstGeom prst="rect">
            <a:avLst/>
          </a:prstGeom>
        </p:spPr>
      </p:pic>
      <p:sp>
        <p:nvSpPr>
          <p:cNvPr id="39" name="Flèche : gauche 38"/>
          <p:cNvSpPr/>
          <p:nvPr/>
        </p:nvSpPr>
        <p:spPr>
          <a:xfrm>
            <a:off x="795233" y="2056104"/>
            <a:ext cx="2006353" cy="4438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a typeface="Raleway Thin"/>
                <a:cs typeface="Times New Roman" panose="02020603050405020304" pitchFamily="18" charset="0"/>
              </a:rPr>
              <a:t>/Video/NDN</a:t>
            </a:r>
            <a:r>
              <a:rPr lang="en-US" b="1" dirty="0">
                <a:cs typeface="Times New Roman" panose="02020603050405020304" pitchFamily="18" charset="0"/>
              </a:rPr>
              <a:t>.mp4</a:t>
            </a:r>
            <a:endParaRPr lang="fr-FR" sz="1800" b="1" dirty="0"/>
          </a:p>
        </p:txBody>
      </p:sp>
      <p:sp>
        <p:nvSpPr>
          <p:cNvPr id="8" name="Rectangle 7"/>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12" name="Title 1"/>
          <p:cNvSpPr>
            <a:spLocks noGrp="1"/>
          </p:cNvSpPr>
          <p:nvPr>
            <p:ph type="title"/>
          </p:nvPr>
        </p:nvSpPr>
        <p:spPr>
          <a:xfrm>
            <a:off x="628649" y="94428"/>
            <a:ext cx="7864930" cy="1185771"/>
          </a:xfrm>
        </p:spPr>
        <p:txBody>
          <a:bodyPr>
            <a:normAutofit fontScale="90000"/>
          </a:bodyPr>
          <a:lstStyle/>
          <a:p>
            <a:r>
              <a:rPr lang="en-US" altLang="en-US" sz="2700">
                <a:latin typeface="Calibri" panose="020F0502020204030204" pitchFamily="34" charset="0"/>
                <a:cs typeface="Calibri" panose="020F0502020204030204" pitchFamily="34" charset="0"/>
                <a:sym typeface="+mn-ea"/>
              </a:rPr>
              <a:t>Network Concepts and Challenges</a:t>
            </a:r>
            <a:br>
              <a:rPr lang="en-US" sz="2700">
                <a:latin typeface="Candara" panose="020E0502030303020204"/>
                <a:sym typeface="+mn-ea"/>
              </a:rPr>
            </a:br>
            <a:r>
              <a:rPr lang="en-US" sz="2555">
                <a:latin typeface="Candara" panose="020E0502030303020204"/>
                <a:sym typeface="+mn-ea"/>
              </a:rPr>
              <a:t>Named Data Networking (NDN)</a:t>
            </a:r>
            <a:br>
              <a:rPr lang="en-US" sz="2700">
                <a:latin typeface="Candara" panose="020E0502030303020204"/>
                <a:sym typeface="+mn-ea"/>
              </a:rPr>
            </a:br>
            <a:endParaRPr lang="en-US" sz="2700">
              <a:latin typeface="Candara" panose="020E0502030303020204"/>
            </a:endParaRPr>
          </a:p>
        </p:txBody>
      </p:sp>
      <p:sp>
        <p:nvSpPr>
          <p:cNvPr id="106"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2</a:t>
            </a:r>
            <a:endParaRPr lang="x-none" sz="3300" kern="1200">
              <a:latin typeface="Candara" panose="020E0502030303020204" pitchFamily="34" charset="0"/>
              <a:ea typeface="+mn-ea"/>
              <a:cs typeface="+mn-cs"/>
            </a:endParaRPr>
          </a:p>
        </p:txBody>
      </p:sp>
      <p:sp>
        <p:nvSpPr>
          <p:cNvPr id="4" name="Text Box 3"/>
          <p:cNvSpPr txBox="1"/>
          <p:nvPr/>
        </p:nvSpPr>
        <p:spPr>
          <a:xfrm>
            <a:off x="503555" y="996950"/>
            <a:ext cx="3048000" cy="368300"/>
          </a:xfrm>
          <a:prstGeom prst="rect">
            <a:avLst/>
          </a:prstGeom>
          <a:noFill/>
        </p:spPr>
        <p:txBody>
          <a:bodyPr wrap="square" rtlCol="0">
            <a:spAutoFit/>
          </a:bodyPr>
          <a:lstStyle/>
          <a:p>
            <a:r>
              <a:rPr lang="en-US" altLang="en-US" sz="1800">
                <a:solidFill>
                  <a:schemeClr val="accent1"/>
                </a:solidFill>
                <a:effectLst>
                  <a:outerShdw blurRad="38100" dist="25400" dir="5400000" algn="ctr" rotWithShape="0">
                    <a:srgbClr val="6E747A">
                      <a:alpha val="43000"/>
                    </a:srgbClr>
                  </a:outerShdw>
                </a:effectLst>
              </a:rPr>
              <a:t>Forwarding Process:</a:t>
            </a:r>
            <a:endParaRPr lang="en-US" altLang="en-US" sz="1800">
              <a:solidFill>
                <a:schemeClr val="accent1"/>
              </a:solidFill>
              <a:effectLst>
                <a:outerShdw blurRad="38100" dist="25400" dir="5400000" algn="ctr" rotWithShape="0">
                  <a:srgbClr val="6E747A">
                    <a:alpha val="43000"/>
                  </a:srgbClr>
                </a:outerShdw>
              </a:effectLst>
            </a:endParaRPr>
          </a:p>
        </p:txBody>
      </p:sp>
      <p:sp>
        <p:nvSpPr>
          <p:cNvPr id="6" name="Text Box 5"/>
          <p:cNvSpPr txBox="1"/>
          <p:nvPr/>
        </p:nvSpPr>
        <p:spPr>
          <a:xfrm>
            <a:off x="7523480" y="1280160"/>
            <a:ext cx="970280" cy="521970"/>
          </a:xfrm>
          <a:prstGeom prst="rect">
            <a:avLst/>
          </a:prstGeom>
          <a:noFill/>
        </p:spPr>
        <p:txBody>
          <a:bodyPr wrap="square" rtlCol="0">
            <a:spAutoFit/>
          </a:bodyPr>
          <a:lstStyle/>
          <a:p>
            <a:r>
              <a:rPr lang="en-US" b="1" dirty="0">
                <a:solidFill>
                  <a:srgbClr val="FF0000"/>
                </a:solidFill>
              </a:rPr>
              <a:t>Data </a:t>
            </a:r>
            <a:endParaRPr lang="en-US" b="1" dirty="0">
              <a:solidFill>
                <a:srgbClr val="FF0000"/>
              </a:solidFill>
            </a:endParaRPr>
          </a:p>
          <a:p>
            <a:r>
              <a:rPr lang="en-US" b="1" dirty="0">
                <a:solidFill>
                  <a:srgbClr val="FF0000"/>
                </a:solidFill>
              </a:rPr>
              <a:t>Arrival</a:t>
            </a:r>
            <a:endParaRPr lang="en-US" b="1" dirty="0">
              <a:solidFill>
                <a:srgbClr val="FF0000"/>
              </a:solidFill>
            </a:endParaRPr>
          </a:p>
        </p:txBody>
      </p:sp>
      <p:sp>
        <p:nvSpPr>
          <p:cNvPr id="14" name="Text Box 13"/>
          <p:cNvSpPr txBox="1"/>
          <p:nvPr/>
        </p:nvSpPr>
        <p:spPr>
          <a:xfrm>
            <a:off x="-111760" y="2056130"/>
            <a:ext cx="1000760" cy="521970"/>
          </a:xfrm>
          <a:prstGeom prst="rect">
            <a:avLst/>
          </a:prstGeom>
          <a:noFill/>
        </p:spPr>
        <p:txBody>
          <a:bodyPr wrap="square" rtlCol="0">
            <a:spAutoFit/>
          </a:bodyPr>
          <a:lstStyle/>
          <a:p>
            <a:pPr algn="ctr"/>
            <a:r>
              <a:rPr lang="en-US" b="1" dirty="0">
                <a:solidFill>
                  <a:srgbClr val="FF0000"/>
                </a:solidFill>
              </a:rPr>
              <a:t>Interest</a:t>
            </a:r>
            <a:endParaRPr lang="en-US" b="1" dirty="0">
              <a:solidFill>
                <a:srgbClr val="FF0000"/>
              </a:solidFill>
            </a:endParaRPr>
          </a:p>
          <a:p>
            <a:pPr algn="ctr"/>
            <a:r>
              <a:rPr lang="en-US" b="1" dirty="0">
                <a:solidFill>
                  <a:srgbClr val="FF0000"/>
                </a:solidFill>
              </a:rPr>
              <a:t>Entrance </a:t>
            </a:r>
            <a:endParaRPr lang="en-US" b="1"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10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xit" presetSubtype="0" fill="hold" grpId="1" nodeType="after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3000"/>
                            </p:stCondLst>
                            <p:childTnLst>
                              <p:par>
                                <p:cTn id="42" presetID="22" presetClass="entr" presetSubtype="1"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500"/>
                                        <p:tgtEl>
                                          <p:spTgt spid="26"/>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4500"/>
                            </p:stCondLst>
                            <p:childTnLst>
                              <p:par>
                                <p:cTn id="54" presetID="10" presetClass="exit" presetSubtype="0" fill="hold" nodeType="afterEffect">
                                  <p:stCondLst>
                                    <p:cond delay="1000"/>
                                  </p:stCondLst>
                                  <p:childTnLst>
                                    <p:animEffect transition="out" filter="fade">
                                      <p:cBhvr>
                                        <p:cTn id="55" dur="500"/>
                                        <p:tgtEl>
                                          <p:spTgt spid="28"/>
                                        </p:tgtEl>
                                      </p:cBhvr>
                                    </p:animEffect>
                                    <p:set>
                                      <p:cBhvr>
                                        <p:cTn id="56" dur="1" fill="hold">
                                          <p:stCondLst>
                                            <p:cond delay="499"/>
                                          </p:stCondLst>
                                        </p:cTn>
                                        <p:tgtEl>
                                          <p:spTgt spid="2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6500"/>
                            </p:stCondLst>
                            <p:childTnLst>
                              <p:par>
                                <p:cTn id="71" presetID="10" presetClass="entr" presetSubtype="0" fill="hold" nodeType="afterEffect">
                                  <p:stCondLst>
                                    <p:cond delay="20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par>
                          <p:cTn id="74" fill="hold">
                            <p:stCondLst>
                              <p:cond delay="7200"/>
                            </p:stCondLst>
                            <p:childTnLst>
                              <p:par>
                                <p:cTn id="75" presetID="22" presetClass="entr" presetSubtype="4"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down)">
                                      <p:cBhvr>
                                        <p:cTn id="77" dur="500"/>
                                        <p:tgtEl>
                                          <p:spTgt spid="30"/>
                                        </p:tgtEl>
                                      </p:cBhvr>
                                    </p:animEffect>
                                  </p:childTnLst>
                                </p:cTn>
                              </p:par>
                            </p:childTnLst>
                          </p:cTn>
                        </p:par>
                        <p:par>
                          <p:cTn id="78" fill="hold">
                            <p:stCondLst>
                              <p:cond delay="7700"/>
                            </p:stCondLst>
                            <p:childTnLst>
                              <p:par>
                                <p:cTn id="79" presetID="10" presetClass="exit" presetSubtype="0" fill="hold" nodeType="afterEffect">
                                  <p:stCondLst>
                                    <p:cond delay="150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right)">
                                      <p:cBhvr>
                                        <p:cTn id="92" dur="500"/>
                                        <p:tgtEl>
                                          <p:spTgt spid="32"/>
                                        </p:tgtEl>
                                      </p:cBhvr>
                                    </p:animEffect>
                                  </p:childTnLst>
                                </p:cTn>
                              </p:par>
                              <p:par>
                                <p:cTn id="93" presetID="2" presetClass="entr" presetSubtype="2"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childTnLst>
                          </p:cTn>
                        </p:par>
                        <p:par>
                          <p:cTn id="107" fill="hold">
                            <p:stCondLst>
                              <p:cond delay="1000"/>
                            </p:stCondLst>
                            <p:childTnLst>
                              <p:par>
                                <p:cTn id="108" presetID="10" presetClass="exit" presetSubtype="0" fill="hold" grpId="1" nodeType="afterEffect">
                                  <p:stCondLst>
                                    <p:cond delay="500"/>
                                  </p:stCondLst>
                                  <p:childTnLst>
                                    <p:animEffect transition="out" filter="fade">
                                      <p:cBhvr>
                                        <p:cTn id="109" dur="800"/>
                                        <p:tgtEl>
                                          <p:spTgt spid="32"/>
                                        </p:tgtEl>
                                      </p:cBhvr>
                                    </p:animEffect>
                                    <p:set>
                                      <p:cBhvr>
                                        <p:cTn id="110" dur="1" fill="hold">
                                          <p:stCondLst>
                                            <p:cond delay="799"/>
                                          </p:stCondLst>
                                        </p:cTn>
                                        <p:tgtEl>
                                          <p:spTgt spid="32"/>
                                        </p:tgtEl>
                                        <p:attrNameLst>
                                          <p:attrName>style.visibility</p:attrName>
                                        </p:attrNameLst>
                                      </p:cBhvr>
                                      <p:to>
                                        <p:strVal val="hidden"/>
                                      </p:to>
                                    </p:set>
                                  </p:childTnLst>
                                </p:cTn>
                              </p:par>
                              <p:par>
                                <p:cTn id="111" presetID="10" presetClass="exit" presetSubtype="0" fill="hold" grpId="2" nodeType="withEffect">
                                  <p:stCondLst>
                                    <p:cond delay="500"/>
                                  </p:stCondLst>
                                  <p:childTnLst>
                                    <p:animEffect transition="out" filter="fade">
                                      <p:cBhvr>
                                        <p:cTn id="112" dur="500"/>
                                        <p:tgtEl>
                                          <p:spTgt spid="6"/>
                                        </p:tgtEl>
                                      </p:cBhvr>
                                    </p:animEffect>
                                    <p:set>
                                      <p:cBhvr>
                                        <p:cTn id="113" dur="1" fill="hold">
                                          <p:stCondLst>
                                            <p:cond delay="499"/>
                                          </p:stCondLst>
                                        </p:cTn>
                                        <p:tgtEl>
                                          <p:spTgt spid="6"/>
                                        </p:tgtEl>
                                        <p:attrNameLst>
                                          <p:attrName>style.visibility</p:attrName>
                                        </p:attrNameLst>
                                      </p:cBhvr>
                                      <p:to>
                                        <p:strVal val="hidden"/>
                                      </p:to>
                                    </p:set>
                                  </p:childTnLst>
                                </p:cTn>
                              </p:par>
                              <p:par>
                                <p:cTn id="114" presetID="10" presetClass="exit" presetSubtype="0" fill="hold" nodeType="withEffect">
                                  <p:stCondLst>
                                    <p:cond delay="600"/>
                                  </p:stCondLst>
                                  <p:childTnLst>
                                    <p:animEffect transition="out" filter="fade">
                                      <p:cBhvr>
                                        <p:cTn id="115" dur="700"/>
                                        <p:tgtEl>
                                          <p:spTgt spid="33"/>
                                        </p:tgtEl>
                                      </p:cBhvr>
                                    </p:animEffect>
                                    <p:set>
                                      <p:cBhvr>
                                        <p:cTn id="116" dur="1" fill="hold">
                                          <p:stCondLst>
                                            <p:cond delay="699"/>
                                          </p:stCondLst>
                                        </p:cTn>
                                        <p:tgtEl>
                                          <p:spTgt spid="33"/>
                                        </p:tgtEl>
                                        <p:attrNameLst>
                                          <p:attrName>style.visibility</p:attrName>
                                        </p:attrNameLst>
                                      </p:cBhvr>
                                      <p:to>
                                        <p:strVal val="hidden"/>
                                      </p:to>
                                    </p:set>
                                  </p:childTnLst>
                                </p:cTn>
                              </p:par>
                              <p:par>
                                <p:cTn id="117" presetID="10" presetClass="exit" presetSubtype="0" fill="hold" grpId="1" nodeType="withEffect">
                                  <p:stCondLst>
                                    <p:cond delay="600"/>
                                  </p:stCondLst>
                                  <p:childTnLst>
                                    <p:animEffect transition="out" filter="fade">
                                      <p:cBhvr>
                                        <p:cTn id="118" dur="500"/>
                                        <p:tgtEl>
                                          <p:spTgt spid="34"/>
                                        </p:tgtEl>
                                      </p:cBhvr>
                                    </p:animEffect>
                                    <p:set>
                                      <p:cBhvr>
                                        <p:cTn id="119" dur="1" fill="hold">
                                          <p:stCondLst>
                                            <p:cond delay="499"/>
                                          </p:stCondLst>
                                        </p:cTn>
                                        <p:tgtEl>
                                          <p:spTgt spid="34"/>
                                        </p:tgtEl>
                                        <p:attrNameLst>
                                          <p:attrName>style.visibility</p:attrName>
                                        </p:attrNameLst>
                                      </p:cBhvr>
                                      <p:to>
                                        <p:strVal val="hidden"/>
                                      </p:to>
                                    </p:set>
                                  </p:childTnLst>
                                </p:cTn>
                              </p:par>
                            </p:childTnLst>
                          </p:cTn>
                        </p:par>
                        <p:par>
                          <p:cTn id="120" fill="hold">
                            <p:stCondLst>
                              <p:cond delay="2500"/>
                            </p:stCondLst>
                            <p:childTnLst>
                              <p:par>
                                <p:cTn id="121" presetID="10" presetClass="exit" presetSubtype="0" fill="hold" nodeType="afterEffect">
                                  <p:stCondLst>
                                    <p:cond delay="100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childTnLst>
                          </p:cTn>
                        </p:par>
                        <p:par>
                          <p:cTn id="124" fill="hold">
                            <p:stCondLst>
                              <p:cond delay="4000"/>
                            </p:stCondLst>
                            <p:childTnLst>
                              <p:par>
                                <p:cTn id="125" presetID="22" presetClass="entr" presetSubtype="2"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right)">
                                      <p:cBhvr>
                                        <p:cTn id="127" dur="500"/>
                                        <p:tgtEl>
                                          <p:spTgt spid="36"/>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par>
                          <p:cTn id="132" fill="hold">
                            <p:stCondLst>
                              <p:cond delay="5000"/>
                            </p:stCondLst>
                            <p:childTnLst>
                              <p:par>
                                <p:cTn id="133" presetID="1" presetClass="entr" presetSubtype="0" fill="hold" nodeType="after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par>
                          <p:cTn id="135" fill="hold">
                            <p:stCondLst>
                              <p:cond delay="5000"/>
                            </p:stCondLst>
                            <p:childTnLst>
                              <p:par>
                                <p:cTn id="136" presetID="10" presetClass="exit" presetSubtype="0" fill="hold" nodeType="afterEffect">
                                  <p:stCondLst>
                                    <p:cond delay="0"/>
                                  </p:stCondLst>
                                  <p:childTnLst>
                                    <p:animEffect transition="out" filter="fade">
                                      <p:cBhvr>
                                        <p:cTn id="137" dur="500"/>
                                        <p:tgtEl>
                                          <p:spTgt spid="36"/>
                                        </p:tgtEl>
                                      </p:cBhvr>
                                    </p:animEffect>
                                    <p:set>
                                      <p:cBhvr>
                                        <p:cTn id="138" dur="1" fill="hold">
                                          <p:stCondLst>
                                            <p:cond delay="499"/>
                                          </p:stCondLst>
                                        </p:cTn>
                                        <p:tgtEl>
                                          <p:spTgt spid="36"/>
                                        </p:tgtEl>
                                        <p:attrNameLst>
                                          <p:attrName>style.visibility</p:attrName>
                                        </p:attrNameLst>
                                      </p:cBhvr>
                                      <p:to>
                                        <p:strVal val="hidden"/>
                                      </p:to>
                                    </p:set>
                                  </p:childTnLst>
                                </p:cTn>
                              </p:par>
                            </p:childTnLst>
                          </p:cTn>
                        </p:par>
                        <p:par>
                          <p:cTn id="139" fill="hold">
                            <p:stCondLst>
                              <p:cond delay="5500"/>
                            </p:stCondLst>
                            <p:childTnLst>
                              <p:par>
                                <p:cTn id="140" presetID="10" presetClass="exit" presetSubtype="0" fill="hold" nodeType="afterEffect">
                                  <p:stCondLst>
                                    <p:cond delay="1000"/>
                                  </p:stCondLst>
                                  <p:childTnLst>
                                    <p:animEffect transition="out" filter="fade">
                                      <p:cBhvr>
                                        <p:cTn id="141" dur="500"/>
                                        <p:tgtEl>
                                          <p:spTgt spid="37"/>
                                        </p:tgtEl>
                                      </p:cBhvr>
                                    </p:animEffect>
                                    <p:set>
                                      <p:cBhvr>
                                        <p:cTn id="142" dur="1" fill="hold">
                                          <p:stCondLst>
                                            <p:cond delay="499"/>
                                          </p:stCondLst>
                                        </p:cTn>
                                        <p:tgtEl>
                                          <p:spTgt spid="37"/>
                                        </p:tgtEl>
                                        <p:attrNameLst>
                                          <p:attrName>style.visibility</p:attrName>
                                        </p:attrNameLst>
                                      </p:cBhvr>
                                      <p:to>
                                        <p:strVal val="hidden"/>
                                      </p:to>
                                    </p:set>
                                  </p:childTnLst>
                                </p:cTn>
                              </p:par>
                              <p:par>
                                <p:cTn id="143" presetID="10" presetClass="exit" presetSubtype="0" fill="hold" nodeType="withEffect">
                                  <p:stCondLst>
                                    <p:cond delay="1500"/>
                                  </p:stCondLst>
                                  <p:childTnLst>
                                    <p:animEffect transition="out" filter="fade">
                                      <p:cBhvr>
                                        <p:cTn id="144" dur="500"/>
                                        <p:tgtEl>
                                          <p:spTgt spid="38"/>
                                        </p:tgtEl>
                                      </p:cBhvr>
                                    </p:animEffect>
                                    <p:set>
                                      <p:cBhvr>
                                        <p:cTn id="145" dur="1" fill="hold">
                                          <p:stCondLst>
                                            <p:cond delay="499"/>
                                          </p:stCondLst>
                                        </p:cTn>
                                        <p:tgtEl>
                                          <p:spTgt spid="38"/>
                                        </p:tgtEl>
                                        <p:attrNameLst>
                                          <p:attrName>style.visibility</p:attrName>
                                        </p:attrNameLst>
                                      </p:cBhvr>
                                      <p:to>
                                        <p:strVal val="hidden"/>
                                      </p:to>
                                    </p:set>
                                  </p:childTnLst>
                                </p:cTn>
                              </p:par>
                            </p:childTnLst>
                          </p:cTn>
                        </p:par>
                        <p:par>
                          <p:cTn id="146" fill="hold">
                            <p:stCondLst>
                              <p:cond delay="7000"/>
                            </p:stCondLst>
                            <p:childTnLst>
                              <p:par>
                                <p:cTn id="147" presetID="22" presetClass="entr" presetSubtype="2" fill="hold" grpId="0" nodeType="after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ipe(right)">
                                      <p:cBhvr>
                                        <p:cTn id="1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ldLvl="0" animBg="1"/>
      <p:bldP spid="19" grpId="1" bldLvl="0" animBg="1"/>
      <p:bldP spid="27" grpId="0"/>
      <p:bldP spid="27" grpId="1"/>
      <p:bldP spid="32" grpId="0" bldLvl="0" animBg="1"/>
      <p:bldP spid="32" grpId="1" bldLvl="0" animBg="1"/>
      <p:bldP spid="34" grpId="0"/>
      <p:bldP spid="34" grpId="1"/>
      <p:bldP spid="39" grpId="0" bldLvl="0" animBg="1"/>
      <p:bldP spid="6" grpId="0"/>
      <p:bldP spid="6" grpId="1"/>
      <p:bldP spid="6" grpId="2"/>
      <p:bldP spid="14" grpId="0"/>
      <p:bldP spid="14" grpId="1"/>
      <p:bldP spid="14"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18"/>
          <p:cNvSpPr/>
          <p:nvPr/>
        </p:nvSpPr>
        <p:spPr>
          <a:xfrm>
            <a:off x="945000" y="-3572"/>
            <a:ext cx="945000" cy="945000"/>
          </a:xfrm>
          <a:prstGeom prst="triangle">
            <a:avLst>
              <a:gd name="adj" fmla="val 0"/>
            </a:avLst>
          </a:prstGeom>
          <a:solidFill>
            <a:srgbClr val="394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7" name="Rectangle 6"/>
          <p:cNvSpPr/>
          <p:nvPr/>
        </p:nvSpPr>
        <p:spPr>
          <a:xfrm>
            <a:off x="0" y="0"/>
            <a:ext cx="945000" cy="945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4500">
                <a:latin typeface="Candara" panose="020E0502030303020204" pitchFamily="34" charset="0"/>
              </a:rPr>
              <a:t>3</a:t>
            </a:r>
            <a:endParaRPr lang="x-none" sz="4500">
              <a:latin typeface="Candara" panose="020E0502030303020204" pitchFamily="34" charset="0"/>
            </a:endParaRPr>
          </a:p>
        </p:txBody>
      </p:sp>
      <p:sp>
        <p:nvSpPr>
          <p:cNvPr id="8" name="Isosceles Triangle 20"/>
          <p:cNvSpPr/>
          <p:nvPr/>
        </p:nvSpPr>
        <p:spPr>
          <a:xfrm rot="5400000">
            <a:off x="0" y="945000"/>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9" name="Isosceles Triangle 21"/>
          <p:cNvSpPr/>
          <p:nvPr/>
        </p:nvSpPr>
        <p:spPr>
          <a:xfrm rot="10800000">
            <a:off x="945000" y="-3572"/>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0" name="Isosceles Triangle 22"/>
          <p:cNvSpPr/>
          <p:nvPr/>
        </p:nvSpPr>
        <p:spPr>
          <a:xfrm rot="5400000">
            <a:off x="1890000" y="-3572"/>
            <a:ext cx="945000" cy="945000"/>
          </a:xfrm>
          <a:prstGeom prst="triangle">
            <a:avLst>
              <a:gd name="adj" fmla="val 0"/>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1" name="Title 1"/>
          <p:cNvSpPr>
            <a:spLocks noGrp="1"/>
          </p:cNvSpPr>
          <p:nvPr>
            <p:ph type="title"/>
          </p:nvPr>
        </p:nvSpPr>
        <p:spPr>
          <a:xfrm>
            <a:off x="-403411" y="1975950"/>
            <a:ext cx="9950822" cy="1191600"/>
          </a:xfrm>
        </p:spPr>
        <p:txBody>
          <a:bodyPr>
            <a:noAutofit/>
          </a:bodyPr>
          <a:lstStyle/>
          <a:p>
            <a:pPr algn="ctr"/>
            <a:br>
              <a:rPr lang="fr-FR" sz="3600">
                <a:latin typeface="Calibri" panose="020F0502020204030204" pitchFamily="34" charset="0"/>
                <a:cs typeface="Calibri" panose="020F0502020204030204" pitchFamily="34" charset="0"/>
              </a:rPr>
            </a:br>
            <a:r>
              <a:rPr lang="fr-FR" sz="3600">
                <a:solidFill>
                  <a:srgbClr val="0091EA"/>
                </a:solidFill>
                <a:latin typeface="Calibri" panose="020F0502020204030204" pitchFamily="34" charset="0"/>
                <a:cs typeface="Calibri" panose="020F0502020204030204" pitchFamily="34" charset="0"/>
              </a:rPr>
              <a:t>Design and </a:t>
            </a:r>
            <a:r>
              <a:rPr lang="fr-FR" sz="3600" err="1">
                <a:solidFill>
                  <a:srgbClr val="0091EA"/>
                </a:solidFill>
                <a:latin typeface="Calibri" panose="020F0502020204030204" pitchFamily="34" charset="0"/>
                <a:cs typeface="Calibri" panose="020F0502020204030204" pitchFamily="34" charset="0"/>
              </a:rPr>
              <a:t>Proposal</a:t>
            </a:r>
            <a:r>
              <a:rPr lang="fr-FR" sz="3600">
                <a:solidFill>
                  <a:srgbClr val="0091EA"/>
                </a:solidFill>
                <a:latin typeface="Calibri" panose="020F0502020204030204" pitchFamily="34" charset="0"/>
                <a:cs typeface="Calibri" panose="020F0502020204030204" pitchFamily="34" charset="0"/>
              </a:rPr>
              <a:t> of The Network </a:t>
            </a:r>
            <a:r>
              <a:rPr lang="fr-FR" sz="3600" err="1">
                <a:solidFill>
                  <a:srgbClr val="0091EA"/>
                </a:solidFill>
                <a:latin typeface="Calibri" panose="020F0502020204030204" pitchFamily="34" charset="0"/>
                <a:cs typeface="Calibri" panose="020F0502020204030204" pitchFamily="34" charset="0"/>
              </a:rPr>
              <a:t>Topology</a:t>
            </a:r>
            <a:r>
              <a:rPr lang="fr-FR" sz="3600">
                <a:solidFill>
                  <a:srgbClr val="0091EA"/>
                </a:solidFill>
                <a:latin typeface="Calibri" panose="020F0502020204030204" pitchFamily="34" charset="0"/>
                <a:cs typeface="Calibri" panose="020F0502020204030204" pitchFamily="34" charset="0"/>
              </a:rPr>
              <a:t> </a:t>
            </a:r>
            <a:endParaRPr lang="fr-FR" sz="3600">
              <a:latin typeface="Calibri" panose="020F0502020204030204" pitchFamily="34" charset="0"/>
              <a:cs typeface="Calibri" panose="020F0502020204030204" pitchFamily="34" charset="0"/>
            </a:endParaRPr>
          </a:p>
        </p:txBody>
      </p:sp>
      <p:sp>
        <p:nvSpPr>
          <p:cNvPr id="12" name="Rectangle 11"/>
          <p:cNvSpPr/>
          <p:nvPr/>
        </p:nvSpPr>
        <p:spPr>
          <a:xfrm>
            <a:off x="1160212" y="3167550"/>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2358655" y="3719600"/>
            <a:ext cx="4579143" cy="892552"/>
          </a:xfrm>
          <a:prstGeom prst="rect">
            <a:avLst/>
          </a:prstGeom>
          <a:noFill/>
        </p:spPr>
        <p:txBody>
          <a:bodyPr wrap="square" lIns="91440" tIns="45720" rIns="91440" bIns="45720" anchor="t">
            <a:spAutoFit/>
          </a:bodyPr>
          <a:lstStyle/>
          <a:p>
            <a:pPr marL="213995" indent="-213995">
              <a:buFont typeface="Wingdings 2,Sans-Serif" panose="05020102010507070707" pitchFamily="18" charset="2"/>
              <a:buChar char="®"/>
            </a:pPr>
            <a:r>
              <a:rPr lang="fr-FR" sz="1200">
                <a:solidFill>
                  <a:schemeClr val="accent1">
                    <a:lumMod val="49000"/>
                  </a:schemeClr>
                </a:solidFill>
              </a:rPr>
              <a:t>Network design</a:t>
            </a:r>
            <a:endParaRPr lang="fr-FR" sz="1200">
              <a:solidFill>
                <a:schemeClr val="accent1">
                  <a:lumMod val="49000"/>
                </a:schemeClr>
              </a:solidFill>
            </a:endParaRPr>
          </a:p>
          <a:p>
            <a:pPr marL="213995" indent="-213995">
              <a:buFont typeface="Wingdings 2,Sans-Serif" panose="05020102010507070707" pitchFamily="18" charset="2"/>
              <a:buChar char="®"/>
            </a:pPr>
            <a:r>
              <a:rPr lang="fr-FR" sz="1200" err="1">
                <a:solidFill>
                  <a:schemeClr val="accent1">
                    <a:lumMod val="49000"/>
                  </a:schemeClr>
                </a:solidFill>
              </a:rPr>
              <a:t>Implementation</a:t>
            </a:r>
            <a:r>
              <a:rPr lang="fr-FR" sz="1200">
                <a:solidFill>
                  <a:schemeClr val="accent1">
                    <a:lumMod val="49000"/>
                  </a:schemeClr>
                </a:solidFill>
              </a:rPr>
              <a:t> of the </a:t>
            </a:r>
            <a:r>
              <a:rPr lang="fr-FR" sz="1200" err="1">
                <a:solidFill>
                  <a:schemeClr val="accent1">
                    <a:lumMod val="49000"/>
                  </a:schemeClr>
                </a:solidFill>
              </a:rPr>
              <a:t>Proposed</a:t>
            </a:r>
            <a:r>
              <a:rPr lang="fr-FR" sz="1200">
                <a:solidFill>
                  <a:schemeClr val="accent1">
                    <a:lumMod val="49000"/>
                  </a:schemeClr>
                </a:solidFill>
              </a:rPr>
              <a:t> </a:t>
            </a:r>
            <a:r>
              <a:rPr lang="fr-FR" sz="1200" err="1">
                <a:solidFill>
                  <a:schemeClr val="accent1">
                    <a:lumMod val="49000"/>
                  </a:schemeClr>
                </a:solidFill>
              </a:rPr>
              <a:t>Topology</a:t>
            </a:r>
            <a:r>
              <a:rPr lang="fr-FR" sz="1200">
                <a:solidFill>
                  <a:schemeClr val="accent1">
                    <a:lumMod val="49000"/>
                  </a:schemeClr>
                </a:solidFill>
              </a:rPr>
              <a:t> </a:t>
            </a:r>
            <a:r>
              <a:rPr lang="fr-FR" sz="1200" err="1">
                <a:solidFill>
                  <a:schemeClr val="accent1">
                    <a:lumMod val="49000"/>
                  </a:schemeClr>
                </a:solidFill>
              </a:rPr>
              <a:t>Using</a:t>
            </a:r>
            <a:r>
              <a:rPr lang="fr-FR" sz="1200">
                <a:solidFill>
                  <a:schemeClr val="accent1">
                    <a:lumMod val="49000"/>
                  </a:schemeClr>
                </a:solidFill>
              </a:rPr>
              <a:t> TCP/IP</a:t>
            </a:r>
            <a:endParaRPr lang="en-US" sz="1200">
              <a:solidFill>
                <a:schemeClr val="accent1">
                  <a:lumMod val="49000"/>
                </a:schemeClr>
              </a:solidFill>
            </a:endParaRPr>
          </a:p>
          <a:p>
            <a:pPr marL="213995" indent="-213995">
              <a:buFont typeface="Wingdings 2,Sans-Serif" panose="05020102010507070707" pitchFamily="18" charset="2"/>
              <a:buChar char="®"/>
            </a:pPr>
            <a:r>
              <a:rPr lang="fr-FR" sz="1200" err="1">
                <a:solidFill>
                  <a:schemeClr val="accent1">
                    <a:lumMod val="49000"/>
                  </a:schemeClr>
                </a:solidFill>
              </a:rPr>
              <a:t>Implementation</a:t>
            </a:r>
            <a:r>
              <a:rPr lang="fr-FR" sz="1200">
                <a:solidFill>
                  <a:schemeClr val="accent1">
                    <a:lumMod val="49000"/>
                  </a:schemeClr>
                </a:solidFill>
              </a:rPr>
              <a:t> of the </a:t>
            </a:r>
            <a:r>
              <a:rPr lang="fr-FR" sz="1200" err="1">
                <a:solidFill>
                  <a:schemeClr val="accent1">
                    <a:lumMod val="49000"/>
                  </a:schemeClr>
                </a:solidFill>
              </a:rPr>
              <a:t>Proposed</a:t>
            </a:r>
            <a:r>
              <a:rPr lang="fr-FR" sz="1200">
                <a:solidFill>
                  <a:schemeClr val="accent1">
                    <a:lumMod val="49000"/>
                  </a:schemeClr>
                </a:solidFill>
              </a:rPr>
              <a:t> </a:t>
            </a:r>
            <a:r>
              <a:rPr lang="fr-FR" sz="1200" err="1">
                <a:solidFill>
                  <a:schemeClr val="accent1">
                    <a:lumMod val="49000"/>
                  </a:schemeClr>
                </a:solidFill>
              </a:rPr>
              <a:t>Topology</a:t>
            </a:r>
            <a:r>
              <a:rPr lang="fr-FR" sz="1200">
                <a:solidFill>
                  <a:schemeClr val="accent1">
                    <a:lumMod val="49000"/>
                  </a:schemeClr>
                </a:solidFill>
              </a:rPr>
              <a:t> </a:t>
            </a:r>
            <a:r>
              <a:rPr lang="fr-FR" sz="1200" err="1">
                <a:solidFill>
                  <a:schemeClr val="accent1">
                    <a:lumMod val="49000"/>
                  </a:schemeClr>
                </a:solidFill>
              </a:rPr>
              <a:t>Using</a:t>
            </a:r>
            <a:r>
              <a:rPr lang="fr-FR" sz="1200">
                <a:solidFill>
                  <a:schemeClr val="accent1">
                    <a:lumMod val="49000"/>
                  </a:schemeClr>
                </a:solidFill>
              </a:rPr>
              <a:t> </a:t>
            </a:r>
            <a:r>
              <a:rPr lang="fr-FR" sz="1200" err="1">
                <a:solidFill>
                  <a:schemeClr val="accent1">
                    <a:lumMod val="49000"/>
                  </a:schemeClr>
                </a:solidFill>
              </a:rPr>
              <a:t>ndnSIM</a:t>
            </a:r>
            <a:r>
              <a:rPr lang="fr-FR" sz="1200">
                <a:solidFill>
                  <a:schemeClr val="accent1">
                    <a:lumMod val="49000"/>
                  </a:schemeClr>
                </a:solidFill>
              </a:rPr>
              <a:t> </a:t>
            </a:r>
            <a:endParaRPr lang="en-US" sz="1200">
              <a:solidFill>
                <a:schemeClr val="accent1">
                  <a:lumMod val="49000"/>
                </a:schemeClr>
              </a:solidFill>
            </a:endParaRPr>
          </a:p>
          <a:p>
            <a:pPr marL="213995" indent="-213995">
              <a:buClr>
                <a:srgbClr val="C6D5ED"/>
              </a:buClr>
              <a:buFont typeface="Wingdings 2" panose="05020102010507070707" pitchFamily="18" charset="2"/>
              <a:buChar char="®"/>
            </a:pPr>
            <a:endParaRPr lang="fr-F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4" name="Espace réservé du numéro de diapositive 8"/>
          <p:cNvSpPr>
            <a:spLocks noGrp="1"/>
          </p:cNvSpPr>
          <p:nvPr>
            <p:ph type="sldNum" sz="quarter" idx="12"/>
          </p:nvPr>
        </p:nvSpPr>
        <p:spPr>
          <a:xfrm>
            <a:off x="8486775" y="4760595"/>
            <a:ext cx="75311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1" name="Title 1"/>
          <p:cNvSpPr>
            <a:spLocks noGrp="1"/>
          </p:cNvSpPr>
          <p:nvPr>
            <p:ph type="title"/>
          </p:nvPr>
        </p:nvSpPr>
        <p:spPr>
          <a:xfrm>
            <a:off x="581926" y="-48731"/>
            <a:ext cx="7845458" cy="1336824"/>
          </a:xfrm>
        </p:spPr>
        <p:txBody>
          <a:bodyPr>
            <a:normAutofit/>
          </a:bodyPr>
          <a:lstStyle/>
          <a:p>
            <a:r>
              <a:rPr lang="fr-FR" sz="3600">
                <a:solidFill>
                  <a:srgbClr val="0091EA"/>
                </a:solidFill>
                <a:latin typeface="Candara" panose="020E0502030303020204"/>
              </a:rPr>
              <a:t>Design and </a:t>
            </a:r>
            <a:r>
              <a:rPr lang="fr-FR" sz="3600" err="1">
                <a:solidFill>
                  <a:srgbClr val="0091EA"/>
                </a:solidFill>
                <a:latin typeface="Candara" panose="020E0502030303020204"/>
              </a:rPr>
              <a:t>Proposal</a:t>
            </a:r>
            <a:r>
              <a:rPr lang="fr-FR" sz="3600">
                <a:solidFill>
                  <a:srgbClr val="0091EA"/>
                </a:solidFill>
                <a:latin typeface="Candara" panose="020E0502030303020204"/>
              </a:rPr>
              <a:t> of The Network   </a:t>
            </a:r>
            <a:br>
              <a:rPr lang="fr-FR" sz="1600" b="1">
                <a:latin typeface="Arial" panose="020B0604020202020204"/>
                <a:cs typeface="Arial" panose="020B0604020202020204"/>
              </a:rPr>
            </a:br>
            <a:endParaRPr lang="fr-FR" sz="3600">
              <a:solidFill>
                <a:srgbClr val="0091EA"/>
              </a:solidFill>
              <a:latin typeface="Candara" panose="020E0502030303020204"/>
            </a:endParaRPr>
          </a:p>
        </p:txBody>
      </p:sp>
      <p:pic>
        <p:nvPicPr>
          <p:cNvPr id="9" name="Picture 6"/>
          <p:cNvPicPr/>
          <p:nvPr/>
        </p:nvPicPr>
        <p:blipFill>
          <a:blip r:embed="rId1"/>
          <a:stretch>
            <a:fillRect/>
          </a:stretch>
        </p:blipFill>
        <p:spPr>
          <a:xfrm>
            <a:off x="3202052" y="1048104"/>
            <a:ext cx="2046477" cy="1402643"/>
          </a:xfrm>
          <a:prstGeom prst="rect">
            <a:avLst/>
          </a:prstGeom>
        </p:spPr>
      </p:pic>
      <p:pic>
        <p:nvPicPr>
          <p:cNvPr id="2" name="Picture 1"/>
          <p:cNvPicPr/>
          <p:nvPr/>
        </p:nvPicPr>
        <p:blipFill>
          <a:blip r:embed="rId2"/>
          <a:stretch>
            <a:fillRect/>
          </a:stretch>
        </p:blipFill>
        <p:spPr>
          <a:xfrm>
            <a:off x="733425" y="1163955"/>
            <a:ext cx="1146810" cy="1082675"/>
          </a:xfrm>
          <a:prstGeom prst="rect">
            <a:avLst/>
          </a:prstGeom>
        </p:spPr>
      </p:pic>
      <p:pic>
        <p:nvPicPr>
          <p:cNvPr id="7" name="Picture 6"/>
          <p:cNvPicPr/>
          <p:nvPr/>
        </p:nvPicPr>
        <p:blipFill>
          <a:blip r:embed="rId3"/>
          <a:stretch>
            <a:fillRect/>
          </a:stretch>
        </p:blipFill>
        <p:spPr>
          <a:xfrm>
            <a:off x="6570345" y="1184275"/>
            <a:ext cx="1002030" cy="1062355"/>
          </a:xfrm>
          <a:prstGeom prst="rect">
            <a:avLst/>
          </a:prstGeom>
        </p:spPr>
      </p:pic>
      <p:grpSp>
        <p:nvGrpSpPr>
          <p:cNvPr id="19" name="Groupe 18"/>
          <p:cNvGrpSpPr/>
          <p:nvPr/>
        </p:nvGrpSpPr>
        <p:grpSpPr>
          <a:xfrm>
            <a:off x="2012950" y="3204210"/>
            <a:ext cx="1143000" cy="1287780"/>
            <a:chOff x="1866243" y="1265183"/>
            <a:chExt cx="2286000" cy="2286000"/>
          </a:xfrm>
        </p:grpSpPr>
        <p:pic>
          <p:nvPicPr>
            <p:cNvPr id="8" name="Picture 2" descr="Simulation - Icônes ordinateur gratuites"/>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6243" y="1265183"/>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2002420" y="2740662"/>
              <a:ext cx="2013995" cy="43510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fr-FR" sz="1000" dirty="0" err="1">
                  <a:solidFill>
                    <a:schemeClr val="accent1"/>
                  </a:solidFill>
                  <a:effectLst>
                    <a:outerShdw blurRad="38100" dist="38100" dir="2700000" algn="tl">
                      <a:srgbClr val="000000">
                        <a:alpha val="43137"/>
                      </a:srgbClr>
                    </a:outerShdw>
                  </a:effectLst>
                </a:rPr>
                <a:t>ndnSIM</a:t>
              </a:r>
              <a:endParaRPr lang="fr-FR" sz="1000" dirty="0" err="1">
                <a:solidFill>
                  <a:schemeClr val="accent1"/>
                </a:solidFill>
                <a:effectLst>
                  <a:outerShdw blurRad="38100" dist="38100" dir="2700000" algn="tl">
                    <a:srgbClr val="000000">
                      <a:alpha val="43137"/>
                    </a:srgbClr>
                  </a:outerShdw>
                </a:effectLst>
              </a:endParaRPr>
            </a:p>
          </p:txBody>
        </p:sp>
      </p:grpSp>
      <p:pic>
        <p:nvPicPr>
          <p:cNvPr id="3076" name="Picture 4" descr="Visual - Free computer icons"/>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9885" y="4025900"/>
            <a:ext cx="1132840" cy="1132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1"/>
          <p:cNvSpPr txBox="1"/>
          <p:nvPr/>
        </p:nvSpPr>
        <p:spPr>
          <a:xfrm>
            <a:off x="5400040" y="3984625"/>
            <a:ext cx="1018540" cy="245110"/>
          </a:xfrm>
          <a:prstGeom prst="rect">
            <a:avLst/>
          </a:prstGeom>
          <a:noFill/>
        </p:spPr>
        <p:txBody>
          <a:bodyPr wrap="square" rtlCol="0">
            <a:spAutoFit/>
          </a:bodyPr>
          <a:lstStyle/>
          <a:p>
            <a:pPr algn="ctr"/>
            <a:r>
              <a:rPr lang="fr-FR" altLang="en-US" sz="1000" b="1">
                <a:solidFill>
                  <a:schemeClr val="accent2">
                    <a:lumMod val="60000"/>
                    <a:lumOff val="40000"/>
                  </a:schemeClr>
                </a:solidFill>
              </a:rPr>
              <a:t>NetAnim</a:t>
            </a:r>
            <a:endParaRPr lang="fr-FR" altLang="en-US" sz="1000" b="1">
              <a:solidFill>
                <a:schemeClr val="accent2">
                  <a:lumMod val="60000"/>
                  <a:lumOff val="4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4" name="Espace réservé du numéro de diapositive 8"/>
          <p:cNvSpPr>
            <a:spLocks noGrp="1"/>
          </p:cNvSpPr>
          <p:nvPr>
            <p:ph type="sldNum" sz="quarter" idx="12"/>
          </p:nvPr>
        </p:nvSpPr>
        <p:spPr>
          <a:xfrm>
            <a:off x="8311515" y="4760595"/>
            <a:ext cx="101600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en-US" altLang="en-US">
                <a:ln w="0"/>
                <a:solidFill>
                  <a:schemeClr val="tx1"/>
                </a:solidFill>
                <a:effectLst>
                  <a:outerShdw blurRad="38100" dist="19050" dir="2700000" algn="tl" rotWithShape="0">
                    <a:schemeClr val="dk1">
                      <a:alpha val="40000"/>
                    </a:schemeClr>
                  </a:outerShdw>
                </a:effectLst>
              </a:rPr>
              <a:t>53 </a:t>
            </a:r>
            <a:endParaRPr lang="en-US" altLang="en-US">
              <a:ln w="0"/>
              <a:solidFill>
                <a:schemeClr val="tx1"/>
              </a:solidFill>
              <a:effectLst>
                <a:outerShdw blurRad="38100" dist="19050" dir="2700000" algn="tl" rotWithShape="0">
                  <a:schemeClr val="dk1">
                    <a:alpha val="40000"/>
                  </a:schemeClr>
                </a:outerShdw>
              </a:effectLst>
            </a:endParaRPr>
          </a:p>
        </p:txBody>
      </p:sp>
      <p:sp>
        <p:nvSpPr>
          <p:cNvPr id="11" name="Title 1"/>
          <p:cNvSpPr>
            <a:spLocks noGrp="1"/>
          </p:cNvSpPr>
          <p:nvPr>
            <p:ph type="title"/>
          </p:nvPr>
        </p:nvSpPr>
        <p:spPr>
          <a:xfrm>
            <a:off x="581926" y="-48731"/>
            <a:ext cx="7845458" cy="1336824"/>
          </a:xfrm>
        </p:spPr>
        <p:txBody>
          <a:bodyPr>
            <a:normAutofit/>
          </a:bodyPr>
          <a:lstStyle/>
          <a:p>
            <a:r>
              <a:rPr lang="fr-FR" sz="3600">
                <a:solidFill>
                  <a:srgbClr val="0091EA"/>
                </a:solidFill>
                <a:latin typeface="Candara" panose="020E0502030303020204"/>
              </a:rPr>
              <a:t>Design and </a:t>
            </a:r>
            <a:r>
              <a:rPr lang="fr-FR" sz="3600" err="1">
                <a:solidFill>
                  <a:srgbClr val="0091EA"/>
                </a:solidFill>
                <a:latin typeface="Candara" panose="020E0502030303020204"/>
              </a:rPr>
              <a:t>Proposal</a:t>
            </a:r>
            <a:r>
              <a:rPr lang="fr-FR" sz="3600">
                <a:solidFill>
                  <a:srgbClr val="0091EA"/>
                </a:solidFill>
                <a:latin typeface="Candara" panose="020E0502030303020204"/>
              </a:rPr>
              <a:t> of The Network   </a:t>
            </a:r>
            <a:br>
              <a:rPr lang="fr-FR" sz="1600" b="1">
                <a:latin typeface="Arial" panose="020B0604020202020204"/>
                <a:cs typeface="Arial" panose="020B0604020202020204"/>
              </a:rPr>
            </a:br>
            <a:endParaRPr lang="fr-FR" sz="3600">
              <a:solidFill>
                <a:srgbClr val="0091EA"/>
              </a:solidFill>
              <a:latin typeface="Candara" panose="020E0502030303020204"/>
            </a:endParaRPr>
          </a:p>
        </p:txBody>
      </p:sp>
      <p:pic>
        <p:nvPicPr>
          <p:cNvPr id="9" name="Picture 6"/>
          <p:cNvPicPr/>
          <p:nvPr/>
        </p:nvPicPr>
        <p:blipFill>
          <a:blip r:embed="rId1"/>
          <a:stretch>
            <a:fillRect/>
          </a:stretch>
        </p:blipFill>
        <p:spPr>
          <a:xfrm>
            <a:off x="6653912" y="5642964"/>
            <a:ext cx="2046477" cy="1402643"/>
          </a:xfrm>
          <a:prstGeom prst="rect">
            <a:avLst/>
          </a:prstGeom>
        </p:spPr>
      </p:pic>
      <p:pic>
        <p:nvPicPr>
          <p:cNvPr id="2" name="Picture 1"/>
          <p:cNvPicPr/>
          <p:nvPr/>
        </p:nvPicPr>
        <p:blipFill>
          <a:blip r:embed="rId2"/>
          <a:stretch>
            <a:fillRect/>
          </a:stretch>
        </p:blipFill>
        <p:spPr>
          <a:xfrm>
            <a:off x="-3191510" y="1163955"/>
            <a:ext cx="1146810" cy="1082675"/>
          </a:xfrm>
          <a:prstGeom prst="rect">
            <a:avLst/>
          </a:prstGeom>
        </p:spPr>
      </p:pic>
      <p:pic>
        <p:nvPicPr>
          <p:cNvPr id="7" name="Picture 6"/>
          <p:cNvPicPr/>
          <p:nvPr/>
        </p:nvPicPr>
        <p:blipFill>
          <a:blip r:embed="rId3"/>
          <a:stretch>
            <a:fillRect/>
          </a:stretch>
        </p:blipFill>
        <p:spPr>
          <a:xfrm>
            <a:off x="10317480" y="887095"/>
            <a:ext cx="1002030" cy="1062355"/>
          </a:xfrm>
          <a:prstGeom prst="rect">
            <a:avLst/>
          </a:prstGeom>
        </p:spPr>
      </p:pic>
      <p:grpSp>
        <p:nvGrpSpPr>
          <p:cNvPr id="19" name="Groupe 18"/>
          <p:cNvGrpSpPr/>
          <p:nvPr/>
        </p:nvGrpSpPr>
        <p:grpSpPr>
          <a:xfrm>
            <a:off x="-2962275" y="3366135"/>
            <a:ext cx="1143000" cy="1287780"/>
            <a:chOff x="1866243" y="1265183"/>
            <a:chExt cx="2286000" cy="2286000"/>
          </a:xfrm>
        </p:grpSpPr>
        <p:pic>
          <p:nvPicPr>
            <p:cNvPr id="8" name="Picture 2" descr="Simulation - Icônes ordinateur gratuites"/>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6243" y="1265183"/>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2002420" y="2740662"/>
              <a:ext cx="2013995" cy="43510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fr-FR" sz="1000" dirty="0" err="1">
                  <a:solidFill>
                    <a:schemeClr val="accent1"/>
                  </a:solidFill>
                  <a:effectLst>
                    <a:outerShdw blurRad="38100" dist="38100" dir="2700000" algn="tl">
                      <a:srgbClr val="000000">
                        <a:alpha val="43137"/>
                      </a:srgbClr>
                    </a:outerShdw>
                  </a:effectLst>
                </a:rPr>
                <a:t>ndnSIM</a:t>
              </a:r>
              <a:endParaRPr lang="fr-FR" sz="1000" dirty="0" err="1">
                <a:solidFill>
                  <a:schemeClr val="accent1"/>
                </a:solidFill>
                <a:effectLst>
                  <a:outerShdw blurRad="38100" dist="38100" dir="2700000" algn="tl">
                    <a:srgbClr val="000000">
                      <a:alpha val="43137"/>
                    </a:srgbClr>
                  </a:outerShdw>
                </a:effectLst>
              </a:endParaRPr>
            </a:p>
          </p:txBody>
        </p:sp>
      </p:grpSp>
      <p:pic>
        <p:nvPicPr>
          <p:cNvPr id="3076" name="Picture 4" descr="Visual - Free computer icons"/>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6670" y="3366135"/>
            <a:ext cx="1132840" cy="1132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1"/>
          <p:cNvSpPr txBox="1"/>
          <p:nvPr/>
        </p:nvSpPr>
        <p:spPr>
          <a:xfrm>
            <a:off x="10186670" y="3952240"/>
            <a:ext cx="1018540" cy="245110"/>
          </a:xfrm>
          <a:prstGeom prst="rect">
            <a:avLst/>
          </a:prstGeom>
          <a:noFill/>
        </p:spPr>
        <p:txBody>
          <a:bodyPr wrap="square" rtlCol="0">
            <a:spAutoFit/>
          </a:bodyPr>
          <a:lstStyle/>
          <a:p>
            <a:pPr algn="ctr"/>
            <a:r>
              <a:rPr lang="fr-FR" altLang="en-US" sz="1000" b="1">
                <a:solidFill>
                  <a:schemeClr val="accent2">
                    <a:lumMod val="60000"/>
                    <a:lumOff val="40000"/>
                  </a:schemeClr>
                </a:solidFill>
              </a:rPr>
              <a:t>NetAnim</a:t>
            </a:r>
            <a:endParaRPr lang="fr-FR" altLang="en-US" sz="1000" b="1">
              <a:solidFill>
                <a:schemeClr val="accent2">
                  <a:lumMod val="60000"/>
                  <a:lumOff val="40000"/>
                </a:schemeClr>
              </a:solidFill>
            </a:endParaRPr>
          </a:p>
        </p:txBody>
      </p:sp>
      <p:pic>
        <p:nvPicPr>
          <p:cNvPr id="5" name="Picture 4" descr="A diagram of a computer network&#10;&#10;Description automatically generated"/>
          <p:cNvPicPr>
            <a:picLocks noChangeAspect="1"/>
          </p:cNvPicPr>
          <p:nvPr/>
        </p:nvPicPr>
        <p:blipFill>
          <a:blip r:embed="rId6"/>
          <a:stretch>
            <a:fillRect/>
          </a:stretch>
        </p:blipFill>
        <p:spPr>
          <a:xfrm>
            <a:off x="2810510" y="5492750"/>
            <a:ext cx="3991610" cy="14452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65263" y="310277"/>
            <a:ext cx="7886700" cy="783000"/>
          </a:xfrm>
        </p:spPr>
        <p:txBody>
          <a:bodyPr>
            <a:normAutofit fontScale="90000"/>
          </a:bodyPr>
          <a:lstStyle/>
          <a:p>
            <a:r>
              <a:rPr lang="fr-FR" sz="3000">
                <a:latin typeface="Calibri" panose="020F0502020204030204" pitchFamily="34" charset="0"/>
                <a:cs typeface="Calibri" panose="020F0502020204030204" pitchFamily="34" charset="0"/>
              </a:rPr>
              <a:t>Design and </a:t>
            </a:r>
            <a:r>
              <a:rPr lang="fr-FR" sz="3000" err="1">
                <a:latin typeface="Calibri" panose="020F0502020204030204" pitchFamily="34" charset="0"/>
                <a:cs typeface="Calibri" panose="020F0502020204030204" pitchFamily="34" charset="0"/>
              </a:rPr>
              <a:t>Proposal</a:t>
            </a:r>
            <a:r>
              <a:rPr lang="fr-FR" sz="3000">
                <a:latin typeface="Calibri" panose="020F0502020204030204" pitchFamily="34" charset="0"/>
                <a:cs typeface="Calibri" panose="020F0502020204030204" pitchFamily="34" charset="0"/>
              </a:rPr>
              <a:t> of The Network</a:t>
            </a:r>
            <a:br>
              <a:rPr lang="fr-FR" b="1">
                <a:latin typeface="Candara" panose="020E0502030303020204" pitchFamily="34" charset="0"/>
              </a:rPr>
            </a:br>
            <a:r>
              <a:rPr lang="fr-FR" sz="2700">
                <a:latin typeface="Calibri" panose="020F0502020204030204" pitchFamily="34" charset="0"/>
                <a:cs typeface="Calibri" panose="020F0502020204030204" pitchFamily="34" charset="0"/>
              </a:rPr>
              <a:t>Network design</a:t>
            </a:r>
            <a:endParaRPr lang="fr-FR" sz="2700">
              <a:latin typeface="Calibri" panose="020F0502020204030204" pitchFamily="34" charset="0"/>
              <a:cs typeface="Calibri" panose="020F0502020204030204" pitchFamily="34" charset="0"/>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22555" y="1278890"/>
            <a:ext cx="8873490" cy="3016885"/>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291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buSzTx/>
            </a:pPr>
            <a:r>
              <a:rPr lang="fr-FR" sz="1300"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29/38</a:t>
            </a:r>
            <a:endParaRPr lang="fr-FR" sz="1300"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endParaRPr>
          </a:p>
        </p:txBody>
      </p:sp>
      <p:sp>
        <p:nvSpPr>
          <p:cNvPr id="3" name="Rectangle: Rounded Corners 2"/>
          <p:cNvSpPr/>
          <p:nvPr/>
        </p:nvSpPr>
        <p:spPr>
          <a:xfrm>
            <a:off x="495365" y="5487859"/>
            <a:ext cx="7767079" cy="96218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3"/>
          <p:cNvSpPr txBox="1"/>
          <p:nvPr/>
        </p:nvSpPr>
        <p:spPr>
          <a:xfrm>
            <a:off x="517477" y="5601756"/>
            <a:ext cx="760026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pic>
        <p:nvPicPr>
          <p:cNvPr id="7" name="Picture 6"/>
          <p:cNvPicPr>
            <a:picLocks noChangeAspect="1"/>
          </p:cNvPicPr>
          <p:nvPr/>
        </p:nvPicPr>
        <p:blipFill>
          <a:blip r:embed="rId2"/>
          <a:stretch>
            <a:fillRect/>
          </a:stretch>
        </p:blipFill>
        <p:spPr>
          <a:xfrm>
            <a:off x="-4410710" y="2747010"/>
            <a:ext cx="3378200" cy="13823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18"/>
          <p:cNvSpPr/>
          <p:nvPr/>
        </p:nvSpPr>
        <p:spPr>
          <a:xfrm>
            <a:off x="945000" y="-3572"/>
            <a:ext cx="945000" cy="945000"/>
          </a:xfrm>
          <a:prstGeom prst="triangle">
            <a:avLst>
              <a:gd name="adj" fmla="val 0"/>
            </a:avLst>
          </a:prstGeom>
          <a:solidFill>
            <a:srgbClr val="394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7" name="Rectangle 6"/>
          <p:cNvSpPr/>
          <p:nvPr/>
        </p:nvSpPr>
        <p:spPr>
          <a:xfrm>
            <a:off x="0" y="0"/>
            <a:ext cx="945000" cy="945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500">
                <a:latin typeface="Candara" panose="020E0502030303020204" pitchFamily="34" charset="0"/>
              </a:rPr>
              <a:t>1</a:t>
            </a:r>
            <a:endParaRPr lang="x-none" sz="4500">
              <a:latin typeface="Candara" panose="020E0502030303020204" pitchFamily="34" charset="0"/>
            </a:endParaRPr>
          </a:p>
        </p:txBody>
      </p:sp>
      <p:sp>
        <p:nvSpPr>
          <p:cNvPr id="8" name="Isosceles Triangle 20"/>
          <p:cNvSpPr/>
          <p:nvPr/>
        </p:nvSpPr>
        <p:spPr>
          <a:xfrm rot="5400000">
            <a:off x="0" y="945000"/>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9" name="Isosceles Triangle 21"/>
          <p:cNvSpPr/>
          <p:nvPr/>
        </p:nvSpPr>
        <p:spPr>
          <a:xfrm rot="10800000">
            <a:off x="945000" y="-3572"/>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0" name="Isosceles Triangle 22"/>
          <p:cNvSpPr/>
          <p:nvPr/>
        </p:nvSpPr>
        <p:spPr>
          <a:xfrm rot="5400000">
            <a:off x="1890000" y="-3572"/>
            <a:ext cx="945000" cy="945000"/>
          </a:xfrm>
          <a:prstGeom prst="triangle">
            <a:avLst>
              <a:gd name="adj" fmla="val 0"/>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1" name="Title 1"/>
          <p:cNvSpPr>
            <a:spLocks noGrp="1"/>
          </p:cNvSpPr>
          <p:nvPr>
            <p:ph type="title"/>
          </p:nvPr>
        </p:nvSpPr>
        <p:spPr>
          <a:xfrm>
            <a:off x="1160211" y="1975950"/>
            <a:ext cx="6823577" cy="1191600"/>
          </a:xfrm>
        </p:spPr>
        <p:txBody>
          <a:bodyPr>
            <a:normAutofit/>
          </a:bodyPr>
          <a:lstStyle/>
          <a:p>
            <a:pPr algn="ctr"/>
            <a:r>
              <a:rPr lang="fr-FR" sz="4500">
                <a:latin typeface="Calibri" panose="020F0502020204030204" pitchFamily="34" charset="0"/>
                <a:cs typeface="Calibri" panose="020F0502020204030204" pitchFamily="34" charset="0"/>
              </a:rPr>
              <a:t>Introduction</a:t>
            </a:r>
            <a:endParaRPr lang="fr-FR" sz="4500">
              <a:latin typeface="Calibri" panose="020F0502020204030204" pitchFamily="34" charset="0"/>
              <a:cs typeface="Calibri" panose="020F0502020204030204" pitchFamily="34" charset="0"/>
            </a:endParaRPr>
          </a:p>
        </p:txBody>
      </p:sp>
      <p:sp>
        <p:nvSpPr>
          <p:cNvPr id="12" name="Rectangle 11"/>
          <p:cNvSpPr/>
          <p:nvPr/>
        </p:nvSpPr>
        <p:spPr>
          <a:xfrm>
            <a:off x="1160212" y="3167550"/>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73735" y="49530"/>
            <a:ext cx="7886700" cy="998220"/>
          </a:xfrm>
        </p:spPr>
        <p:txBody>
          <a:bodyPr>
            <a:normAutofit fontScale="90000"/>
          </a:bodyPr>
          <a:lstStyle/>
          <a:p>
            <a:r>
              <a:rPr lang="fr-FR" sz="3000">
                <a:latin typeface="Calibri" panose="020F0502020204030204" pitchFamily="34" charset="0"/>
                <a:cs typeface="Calibri" panose="020F0502020204030204" pitchFamily="34" charset="0"/>
              </a:rPr>
              <a:t>Design and </a:t>
            </a:r>
            <a:r>
              <a:rPr lang="fr-FR" sz="3000" err="1">
                <a:latin typeface="Calibri" panose="020F0502020204030204" pitchFamily="34" charset="0"/>
                <a:cs typeface="Calibri" panose="020F0502020204030204" pitchFamily="34" charset="0"/>
              </a:rPr>
              <a:t>Proposal</a:t>
            </a:r>
            <a:r>
              <a:rPr lang="fr-FR" sz="3000">
                <a:latin typeface="Calibri" panose="020F0502020204030204" pitchFamily="34" charset="0"/>
                <a:cs typeface="Calibri" panose="020F0502020204030204" pitchFamily="34" charset="0"/>
              </a:rPr>
              <a:t> of The Network</a:t>
            </a:r>
            <a:br>
              <a:rPr lang="fr-FR" b="1">
                <a:latin typeface="Candara" panose="020E0502030303020204" pitchFamily="34" charset="0"/>
              </a:rPr>
            </a:br>
            <a:r>
              <a:rPr lang="fr-FR" sz="2665">
                <a:solidFill>
                  <a:srgbClr val="0091EA"/>
                </a:solidFill>
                <a:latin typeface="Calibri" panose="020F0502020204030204" pitchFamily="34" charset="0"/>
                <a:cs typeface="Calibri" panose="020F0502020204030204" pitchFamily="34" charset="0"/>
                <a:sym typeface="+mn-ea"/>
              </a:rPr>
              <a:t>Implementation</a:t>
            </a:r>
            <a:r>
              <a:rPr lang="fr-FR" sz="2665">
                <a:latin typeface="Calibri" panose="020F0502020204030204" pitchFamily="34" charset="0"/>
                <a:cs typeface="Calibri" panose="020F0502020204030204" pitchFamily="34" charset="0"/>
                <a:sym typeface="+mn-ea"/>
              </a:rPr>
              <a:t> of the Proposed Topology Using TCP/IP</a:t>
            </a:r>
            <a:endParaRPr lang="fr-FR" sz="2665">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291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sz="1300"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30/38</a:t>
            </a:r>
            <a:endParaRPr lang="en-US"/>
          </a:p>
        </p:txBody>
      </p:sp>
      <p:sp>
        <p:nvSpPr>
          <p:cNvPr id="6" name="Rectangle: Rounded Corners 2"/>
          <p:cNvSpPr/>
          <p:nvPr/>
        </p:nvSpPr>
        <p:spPr>
          <a:xfrm>
            <a:off x="665545" y="1505139"/>
            <a:ext cx="7767079" cy="96218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665432" y="1623481"/>
            <a:ext cx="760026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pic>
        <p:nvPicPr>
          <p:cNvPr id="8" name="Picture 7"/>
          <p:cNvPicPr>
            <a:picLocks noChangeAspect="1"/>
          </p:cNvPicPr>
          <p:nvPr/>
        </p:nvPicPr>
        <p:blipFill>
          <a:blip r:embed="rId2"/>
          <a:stretch>
            <a:fillRect/>
          </a:stretch>
        </p:blipFill>
        <p:spPr>
          <a:xfrm>
            <a:off x="1504950" y="2498725"/>
            <a:ext cx="5520055" cy="2258695"/>
          </a:xfrm>
          <a:prstGeom prst="rect">
            <a:avLst/>
          </a:prstGeom>
        </p:spPr>
      </p:pic>
      <p:sp>
        <p:nvSpPr>
          <p:cNvPr id="9" name="Arrow: Chevron 4"/>
          <p:cNvSpPr/>
          <p:nvPr/>
        </p:nvSpPr>
        <p:spPr>
          <a:xfrm>
            <a:off x="-1885501" y="1623476"/>
            <a:ext cx="1577902"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rPr>
              <a:t>Create Nodes</a:t>
            </a:r>
            <a:endParaRPr lang="en-US">
              <a:solidFill>
                <a:schemeClr val="tx2">
                  <a:lumMod val="10000"/>
                </a:schemeClr>
              </a:solidFill>
              <a:cs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59130" y="104140"/>
            <a:ext cx="7886700" cy="894080"/>
          </a:xfrm>
        </p:spPr>
        <p:txBody>
          <a:bodyPr/>
          <a:lstStyle/>
          <a:p>
            <a:r>
              <a:rPr lang="fr-FR" sz="2700">
                <a:latin typeface="Calibri" panose="020F0502020204030204" pitchFamily="34" charset="0"/>
                <a:cs typeface="Calibri" panose="020F0502020204030204" pitchFamily="34" charset="0"/>
                <a:sym typeface="+mn-ea"/>
              </a:rPr>
              <a:t>Design and </a:t>
            </a:r>
            <a:r>
              <a:rPr lang="fr-FR" sz="2700" err="1">
                <a:latin typeface="Calibri" panose="020F0502020204030204" pitchFamily="34" charset="0"/>
                <a:cs typeface="Calibri" panose="020F0502020204030204" pitchFamily="34" charset="0"/>
                <a:sym typeface="+mn-ea"/>
              </a:rPr>
              <a:t>Proposal</a:t>
            </a:r>
            <a:r>
              <a:rPr lang="fr-FR" sz="2700">
                <a:latin typeface="Calibri" panose="020F0502020204030204" pitchFamily="34" charset="0"/>
                <a:cs typeface="Calibri" panose="020F0502020204030204" pitchFamily="34" charset="0"/>
                <a:sym typeface="+mn-ea"/>
              </a:rPr>
              <a:t> of The Network</a:t>
            </a:r>
            <a:br>
              <a:rPr lang="fr-FR" sz="2800" b="1">
                <a:latin typeface="Calibri" panose="020F0502020204030204" pitchFamily="34" charset="0"/>
                <a:cs typeface="Calibri" panose="020F0502020204030204" pitchFamily="34" charset="0"/>
                <a:sym typeface="+mn-ea"/>
              </a:rPr>
            </a:br>
            <a:r>
              <a:rPr lang="fr-FR" sz="2400">
                <a:solidFill>
                  <a:srgbClr val="0091EA"/>
                </a:solidFill>
                <a:latin typeface="Calibri" panose="020F0502020204030204" pitchFamily="34" charset="0"/>
                <a:cs typeface="Calibri" panose="020F0502020204030204" pitchFamily="34" charset="0"/>
                <a:sym typeface="+mn-ea"/>
              </a:rPr>
              <a:t>Implementation</a:t>
            </a:r>
            <a:r>
              <a:rPr lang="fr-FR" sz="2400">
                <a:latin typeface="Calibri" panose="020F0502020204030204" pitchFamily="34" charset="0"/>
                <a:cs typeface="Calibri" panose="020F0502020204030204" pitchFamily="34" charset="0"/>
                <a:sym typeface="+mn-ea"/>
              </a:rPr>
              <a:t> of the Proposed Topology Using TCP/IP</a:t>
            </a:r>
            <a:endParaRPr lang="fr-FR" sz="2400">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291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sz="1300"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31/53</a:t>
            </a:r>
            <a:endParaRPr lang="fr-FR" sz="1300"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endParaRPr>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9" name="Arrow: Chevron 4"/>
          <p:cNvSpPr/>
          <p:nvPr/>
        </p:nvSpPr>
        <p:spPr>
          <a:xfrm>
            <a:off x="503369" y="1623476"/>
            <a:ext cx="1577902"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rPr>
              <a:t>Create Nodes</a:t>
            </a:r>
            <a:endParaRPr lang="en-US">
              <a:solidFill>
                <a:schemeClr val="tx2">
                  <a:lumMod val="10000"/>
                </a:schemeClr>
              </a:solidFill>
              <a:cs typeface="Arial" panose="020B0604020202020204"/>
            </a:endParaRPr>
          </a:p>
        </p:txBody>
      </p:sp>
      <p:sp>
        <p:nvSpPr>
          <p:cNvPr id="11" name="Arrow: Chevron 5"/>
          <p:cNvSpPr/>
          <p:nvPr/>
        </p:nvSpPr>
        <p:spPr>
          <a:xfrm>
            <a:off x="-2126694" y="2571965"/>
            <a:ext cx="1841093"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Set Up Peer-to-Peer Links</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65480" y="104140"/>
            <a:ext cx="7886700" cy="946150"/>
          </a:xfrm>
        </p:spPr>
        <p:txBody>
          <a:bodyPr>
            <a:noAutofit/>
          </a:bodyPr>
          <a:lstStyle/>
          <a:p>
            <a:r>
              <a:rPr lang="fr-FR" sz="2700">
                <a:latin typeface="Calibri" panose="020F0502020204030204" pitchFamily="34" charset="0"/>
                <a:cs typeface="Calibri" panose="020F0502020204030204" pitchFamily="34" charset="0"/>
              </a:rPr>
              <a:t>Design and </a:t>
            </a:r>
            <a:r>
              <a:rPr lang="fr-FR" sz="2700" err="1">
                <a:latin typeface="Calibri" panose="020F0502020204030204" pitchFamily="34" charset="0"/>
                <a:cs typeface="Calibri" panose="020F0502020204030204" pitchFamily="34" charset="0"/>
              </a:rPr>
              <a:t>Proposal</a:t>
            </a:r>
            <a:r>
              <a:rPr lang="fr-FR" sz="2700">
                <a:latin typeface="Calibri" panose="020F0502020204030204" pitchFamily="34" charset="0"/>
                <a:cs typeface="Calibri" panose="020F0502020204030204" pitchFamily="34" charset="0"/>
              </a:rPr>
              <a:t> of The Network</a:t>
            </a:r>
            <a:br>
              <a:rPr lang="fr-FR" sz="2700" b="1">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Implementation</a:t>
            </a:r>
            <a:r>
              <a:rPr lang="fr-FR" sz="2400">
                <a:latin typeface="Calibri" panose="020F0502020204030204" pitchFamily="34" charset="0"/>
                <a:cs typeface="Calibri" panose="020F0502020204030204" pitchFamily="34" charset="0"/>
                <a:sym typeface="+mn-ea"/>
              </a:rPr>
              <a:t> of the Proposed Topology Using TCP/IP</a:t>
            </a:r>
            <a:endParaRPr lang="fr-FR" sz="2400">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32</a:t>
            </a:r>
            <a:r>
              <a:rPr lang="en-US">
                <a:sym typeface="+mn-ea"/>
              </a:rPr>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endParaRPr 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9" name="Arrow: Chevron 4"/>
          <p:cNvSpPr/>
          <p:nvPr/>
        </p:nvSpPr>
        <p:spPr>
          <a:xfrm>
            <a:off x="-1770566" y="1622841"/>
            <a:ext cx="1577902"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rPr>
              <a:t>Create Nodes</a:t>
            </a:r>
            <a:endParaRPr lang="en-US">
              <a:solidFill>
                <a:schemeClr val="tx2">
                  <a:lumMod val="10000"/>
                </a:schemeClr>
              </a:solidFill>
              <a:cs typeface="Arial" panose="020B0604020202020204"/>
            </a:endParaRPr>
          </a:p>
        </p:txBody>
      </p:sp>
      <p:sp>
        <p:nvSpPr>
          <p:cNvPr id="11" name="Arrow: Chevron 5"/>
          <p:cNvSpPr/>
          <p:nvPr/>
        </p:nvSpPr>
        <p:spPr>
          <a:xfrm>
            <a:off x="205661" y="2467190"/>
            <a:ext cx="1841093"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Set Up Peer-to-Peer Links</a:t>
            </a:r>
            <a:endParaRPr lang="en-US"/>
          </a:p>
        </p:txBody>
      </p:sp>
      <p:sp>
        <p:nvSpPr>
          <p:cNvPr id="12" name="Arrow: Chevron 1"/>
          <p:cNvSpPr/>
          <p:nvPr/>
        </p:nvSpPr>
        <p:spPr>
          <a:xfrm>
            <a:off x="-2041043" y="3501173"/>
            <a:ext cx="1848612" cy="772704"/>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Install Internet Stack</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59130" y="104140"/>
            <a:ext cx="7886700" cy="891540"/>
          </a:xfrm>
        </p:spPr>
        <p:txBody>
          <a:bodyPr>
            <a:normAutofit fontScale="90000"/>
          </a:bodyPr>
          <a:lstStyle/>
          <a:p>
            <a:r>
              <a:rPr lang="fr-FR" sz="3000">
                <a:latin typeface="Calibri" panose="020F0502020204030204" pitchFamily="34" charset="0"/>
                <a:cs typeface="Calibri" panose="020F0502020204030204" pitchFamily="34" charset="0"/>
              </a:rPr>
              <a:t>Design and </a:t>
            </a:r>
            <a:r>
              <a:rPr lang="fr-FR" sz="3000" err="1">
                <a:latin typeface="Calibri" panose="020F0502020204030204" pitchFamily="34" charset="0"/>
                <a:cs typeface="Calibri" panose="020F0502020204030204" pitchFamily="34" charset="0"/>
              </a:rPr>
              <a:t>Proposal</a:t>
            </a:r>
            <a:r>
              <a:rPr lang="fr-FR" sz="3000">
                <a:latin typeface="Calibri" panose="020F0502020204030204" pitchFamily="34" charset="0"/>
                <a:cs typeface="Calibri" panose="020F0502020204030204" pitchFamily="34" charset="0"/>
              </a:rPr>
              <a:t> of The Network</a:t>
            </a:r>
            <a:br>
              <a:rPr lang="fr-FR" sz="2665" b="1">
                <a:latin typeface="Calibri" panose="020F0502020204030204" pitchFamily="34" charset="0"/>
                <a:cs typeface="Calibri" panose="020F0502020204030204" pitchFamily="34" charset="0"/>
              </a:rPr>
            </a:br>
            <a:r>
              <a:rPr lang="fr-FR" sz="2665">
                <a:solidFill>
                  <a:srgbClr val="0091EA"/>
                </a:solidFill>
                <a:latin typeface="Calibri" panose="020F0502020204030204" pitchFamily="34" charset="0"/>
                <a:cs typeface="Calibri" panose="020F0502020204030204" pitchFamily="34" charset="0"/>
                <a:sym typeface="+mn-ea"/>
              </a:rPr>
              <a:t>Implementation</a:t>
            </a:r>
            <a:r>
              <a:rPr lang="fr-FR" sz="2665">
                <a:latin typeface="Calibri" panose="020F0502020204030204" pitchFamily="34" charset="0"/>
                <a:cs typeface="Calibri" panose="020F0502020204030204" pitchFamily="34" charset="0"/>
                <a:sym typeface="+mn-ea"/>
              </a:rPr>
              <a:t> of the Proposed Topology Using TCP/IP</a:t>
            </a:r>
            <a:endParaRPr lang="fr-FR" sz="2665">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33</a:t>
            </a:r>
            <a:r>
              <a:rPr lang="en-US">
                <a:sym typeface="+mn-ea"/>
              </a:rPr>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endParaRPr 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9" name="Arrow: Chevron 4"/>
          <p:cNvSpPr/>
          <p:nvPr/>
        </p:nvSpPr>
        <p:spPr>
          <a:xfrm>
            <a:off x="-1770566" y="1622841"/>
            <a:ext cx="1577902"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rPr>
              <a:t>Create Nodes</a:t>
            </a:r>
            <a:endParaRPr lang="en-US">
              <a:solidFill>
                <a:schemeClr val="tx2">
                  <a:lumMod val="10000"/>
                </a:schemeClr>
              </a:solidFill>
              <a:cs typeface="Arial" panose="020B0604020202020204"/>
            </a:endParaRPr>
          </a:p>
        </p:txBody>
      </p:sp>
      <p:sp>
        <p:nvSpPr>
          <p:cNvPr id="11" name="Arrow: Chevron 5"/>
          <p:cNvSpPr/>
          <p:nvPr/>
        </p:nvSpPr>
        <p:spPr>
          <a:xfrm>
            <a:off x="-2145109" y="2467190"/>
            <a:ext cx="1841093"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Set Up Peer-to-Peer Links</a:t>
            </a:r>
            <a:endParaRPr lang="en-US"/>
          </a:p>
        </p:txBody>
      </p:sp>
      <p:sp>
        <p:nvSpPr>
          <p:cNvPr id="12" name="Arrow: Chevron 1"/>
          <p:cNvSpPr/>
          <p:nvPr/>
        </p:nvSpPr>
        <p:spPr>
          <a:xfrm>
            <a:off x="124942" y="3431958"/>
            <a:ext cx="1848612" cy="772704"/>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Install Internet Stack</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59130" y="104140"/>
            <a:ext cx="7886700" cy="963295"/>
          </a:xfrm>
        </p:spPr>
        <p:txBody>
          <a:bodyPr>
            <a:normAutofit fontScale="90000"/>
          </a:bodyPr>
          <a:lstStyle/>
          <a:p>
            <a:r>
              <a:rPr lang="fr-FR" sz="3000">
                <a:latin typeface="Calibri" panose="020F0502020204030204" pitchFamily="34" charset="0"/>
                <a:cs typeface="Calibri" panose="020F0502020204030204" pitchFamily="34" charset="0"/>
              </a:rPr>
              <a:t>Design and </a:t>
            </a:r>
            <a:r>
              <a:rPr lang="fr-FR" sz="3000" err="1">
                <a:latin typeface="Calibri" panose="020F0502020204030204" pitchFamily="34" charset="0"/>
                <a:cs typeface="Calibri" panose="020F0502020204030204" pitchFamily="34" charset="0"/>
              </a:rPr>
              <a:t>Proposal</a:t>
            </a:r>
            <a:r>
              <a:rPr lang="fr-FR" sz="3000">
                <a:latin typeface="Calibri" panose="020F0502020204030204" pitchFamily="34" charset="0"/>
                <a:cs typeface="Calibri" panose="020F0502020204030204" pitchFamily="34" charset="0"/>
              </a:rPr>
              <a:t> of The Network</a:t>
            </a:r>
            <a:br>
              <a:rPr lang="fr-FR" sz="2665" b="1">
                <a:latin typeface="Calibri" panose="020F0502020204030204" pitchFamily="34" charset="0"/>
                <a:cs typeface="Calibri" panose="020F0502020204030204" pitchFamily="34" charset="0"/>
              </a:rPr>
            </a:br>
            <a:r>
              <a:rPr lang="fr-FR" sz="2665">
                <a:solidFill>
                  <a:srgbClr val="0091EA"/>
                </a:solidFill>
                <a:latin typeface="Calibri" panose="020F0502020204030204" pitchFamily="34" charset="0"/>
                <a:cs typeface="Calibri" panose="020F0502020204030204" pitchFamily="34" charset="0"/>
                <a:sym typeface="+mn-ea"/>
              </a:rPr>
              <a:t>Implementation</a:t>
            </a:r>
            <a:r>
              <a:rPr lang="fr-FR" sz="2665">
                <a:latin typeface="Calibri" panose="020F0502020204030204" pitchFamily="34" charset="0"/>
                <a:cs typeface="Calibri" panose="020F0502020204030204" pitchFamily="34" charset="0"/>
                <a:sym typeface="+mn-ea"/>
              </a:rPr>
              <a:t> of the Proposed Topology Using TCP/IP</a:t>
            </a:r>
            <a:endParaRPr lang="fr-FR" sz="2665">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34</a:t>
            </a:r>
            <a:r>
              <a:rPr lang="en-US">
                <a:sym typeface="+mn-ea"/>
              </a:rPr>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endParaRPr 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12" name="Arrow: Chevron 1"/>
          <p:cNvSpPr/>
          <p:nvPr/>
        </p:nvSpPr>
        <p:spPr>
          <a:xfrm>
            <a:off x="-1973733" y="4944528"/>
            <a:ext cx="1848612" cy="772704"/>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Install Internet Stack</a:t>
            </a:r>
            <a:endParaRPr lang="en-US"/>
          </a:p>
        </p:txBody>
      </p:sp>
      <p:sp>
        <p:nvSpPr>
          <p:cNvPr id="13" name="Arrow: Chevron 6"/>
          <p:cNvSpPr/>
          <p:nvPr/>
        </p:nvSpPr>
        <p:spPr>
          <a:xfrm>
            <a:off x="336440" y="1806088"/>
            <a:ext cx="1806497" cy="765636"/>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Assign IP Addresses</a:t>
            </a:r>
            <a:endParaRPr lang="en-US"/>
          </a:p>
        </p:txBody>
      </p:sp>
      <p:sp>
        <p:nvSpPr>
          <p:cNvPr id="14" name="Arrow: Chevron 8"/>
          <p:cNvSpPr/>
          <p:nvPr/>
        </p:nvSpPr>
        <p:spPr>
          <a:xfrm>
            <a:off x="-1896799" y="3909388"/>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Configure Tcp Socket</a:t>
            </a:r>
            <a:endParaRPr lang="en-US"/>
          </a:p>
        </p:txBody>
      </p:sp>
      <p:pic>
        <p:nvPicPr>
          <p:cNvPr id="15" name="Picture 14"/>
          <p:cNvPicPr>
            <a:picLocks noChangeAspect="1"/>
          </p:cNvPicPr>
          <p:nvPr/>
        </p:nvPicPr>
        <p:blipFill>
          <a:blip r:embed="rId3"/>
          <a:stretch>
            <a:fillRect/>
          </a:stretch>
        </p:blipFill>
        <p:spPr>
          <a:xfrm>
            <a:off x="-2520315" y="2712720"/>
            <a:ext cx="1973580" cy="807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73735" y="104140"/>
            <a:ext cx="7886700" cy="965200"/>
          </a:xfrm>
        </p:spPr>
        <p:txBody>
          <a:bodyPr>
            <a:normAutofit/>
          </a:bodyPr>
          <a:lstStyle/>
          <a:p>
            <a:r>
              <a:rPr lang="fr-FR" sz="2700">
                <a:latin typeface="Calibri" panose="020F0502020204030204" pitchFamily="34" charset="0"/>
                <a:cs typeface="Calibri" panose="020F0502020204030204" pitchFamily="34" charset="0"/>
              </a:rPr>
              <a:t>Design and </a:t>
            </a:r>
            <a:r>
              <a:rPr lang="fr-FR" sz="2700" err="1">
                <a:latin typeface="Calibri" panose="020F0502020204030204" pitchFamily="34" charset="0"/>
                <a:cs typeface="Calibri" panose="020F0502020204030204" pitchFamily="34" charset="0"/>
              </a:rPr>
              <a:t>Proposal</a:t>
            </a:r>
            <a:r>
              <a:rPr lang="fr-FR" sz="2700">
                <a:latin typeface="Calibri" panose="020F0502020204030204" pitchFamily="34" charset="0"/>
                <a:cs typeface="Calibri" panose="020F0502020204030204" pitchFamily="34" charset="0"/>
              </a:rPr>
              <a:t> of The Network</a:t>
            </a:r>
            <a:br>
              <a:rPr lang="fr-FR" sz="2665" b="1">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Implementation</a:t>
            </a:r>
            <a:r>
              <a:rPr lang="fr-FR" sz="2400">
                <a:latin typeface="Calibri" panose="020F0502020204030204" pitchFamily="34" charset="0"/>
                <a:cs typeface="Calibri" panose="020F0502020204030204" pitchFamily="34" charset="0"/>
                <a:sym typeface="+mn-ea"/>
              </a:rPr>
              <a:t> of the Proposed Topology Using TCP/IP</a:t>
            </a:r>
            <a:endParaRPr lang="fr-FR" sz="2400">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35</a:t>
            </a:r>
            <a:r>
              <a:rPr lang="en-US">
                <a:sym typeface="+mn-ea"/>
              </a:rPr>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endParaRPr 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12" name="Arrow: Chevron 1"/>
          <p:cNvSpPr/>
          <p:nvPr/>
        </p:nvSpPr>
        <p:spPr>
          <a:xfrm>
            <a:off x="-1973733" y="4944528"/>
            <a:ext cx="1848612" cy="772704"/>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Install Internet Stack</a:t>
            </a:r>
            <a:endParaRPr lang="en-US"/>
          </a:p>
        </p:txBody>
      </p:sp>
      <p:sp>
        <p:nvSpPr>
          <p:cNvPr id="13" name="Arrow: Chevron 6"/>
          <p:cNvSpPr/>
          <p:nvPr/>
        </p:nvSpPr>
        <p:spPr>
          <a:xfrm>
            <a:off x="-1893680" y="1701313"/>
            <a:ext cx="1806497" cy="765636"/>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Assign IP Addresses</a:t>
            </a:r>
            <a:endParaRPr lang="en-US"/>
          </a:p>
        </p:txBody>
      </p:sp>
      <p:sp>
        <p:nvSpPr>
          <p:cNvPr id="14" name="Arrow: Chevron 8"/>
          <p:cNvSpPr/>
          <p:nvPr/>
        </p:nvSpPr>
        <p:spPr>
          <a:xfrm>
            <a:off x="402536" y="3765878"/>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Configure Tcp Socket</a:t>
            </a:r>
            <a:endParaRPr lang="en-US"/>
          </a:p>
        </p:txBody>
      </p:sp>
      <p:pic>
        <p:nvPicPr>
          <p:cNvPr id="15" name="Picture 14"/>
          <p:cNvPicPr>
            <a:picLocks noChangeAspect="1"/>
          </p:cNvPicPr>
          <p:nvPr/>
        </p:nvPicPr>
        <p:blipFill>
          <a:blip r:embed="rId3"/>
          <a:stretch>
            <a:fillRect/>
          </a:stretch>
        </p:blipFill>
        <p:spPr>
          <a:xfrm>
            <a:off x="317500" y="2712720"/>
            <a:ext cx="1973580" cy="807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59130" y="0"/>
            <a:ext cx="7886700" cy="995680"/>
          </a:xfrm>
        </p:spPr>
        <p:txBody>
          <a:bodyPr>
            <a:normAutofit/>
          </a:bodyPr>
          <a:lstStyle/>
          <a:p>
            <a:r>
              <a:rPr lang="fr-FR" sz="2700">
                <a:latin typeface="Calibri" panose="020F0502020204030204" pitchFamily="34" charset="0"/>
                <a:cs typeface="Calibri" panose="020F0502020204030204" pitchFamily="34" charset="0"/>
              </a:rPr>
              <a:t>Design and </a:t>
            </a:r>
            <a:r>
              <a:rPr lang="fr-FR" sz="2700" err="1">
                <a:latin typeface="Calibri" panose="020F0502020204030204" pitchFamily="34" charset="0"/>
                <a:cs typeface="Calibri" panose="020F0502020204030204" pitchFamily="34" charset="0"/>
              </a:rPr>
              <a:t>Proposal</a:t>
            </a:r>
            <a:r>
              <a:rPr lang="fr-FR" sz="2700">
                <a:latin typeface="Calibri" panose="020F0502020204030204" pitchFamily="34" charset="0"/>
                <a:cs typeface="Calibri" panose="020F0502020204030204" pitchFamily="34" charset="0"/>
              </a:rPr>
              <a:t> of The Network</a:t>
            </a:r>
            <a:br>
              <a:rPr lang="fr-FR" sz="2665" b="1">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Implementation</a:t>
            </a:r>
            <a:r>
              <a:rPr lang="fr-FR" sz="2400">
                <a:latin typeface="Calibri" panose="020F0502020204030204" pitchFamily="34" charset="0"/>
                <a:cs typeface="Calibri" panose="020F0502020204030204" pitchFamily="34" charset="0"/>
                <a:sym typeface="+mn-ea"/>
              </a:rPr>
              <a:t> of the Proposed Topology Using TCP/IP</a:t>
            </a:r>
            <a:endParaRPr lang="fr-FR" sz="2400">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smtClean="0">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36</a:t>
            </a:r>
            <a:r>
              <a:rPr lang="en-US">
                <a:sym typeface="+mn-ea"/>
              </a:rPr>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endParaRPr 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12" name="Arrow: Chevron 1"/>
          <p:cNvSpPr/>
          <p:nvPr/>
        </p:nvSpPr>
        <p:spPr>
          <a:xfrm>
            <a:off x="-1973733" y="4944528"/>
            <a:ext cx="1848612" cy="772704"/>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Install Internet Stack</a:t>
            </a:r>
            <a:endParaRPr lang="en-US"/>
          </a:p>
        </p:txBody>
      </p:sp>
      <p:sp>
        <p:nvSpPr>
          <p:cNvPr id="13" name="Arrow: Chevron 6"/>
          <p:cNvSpPr/>
          <p:nvPr/>
        </p:nvSpPr>
        <p:spPr>
          <a:xfrm>
            <a:off x="-2249280" y="1701313"/>
            <a:ext cx="1806497" cy="765636"/>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Assign IP Addresses</a:t>
            </a:r>
            <a:endParaRPr lang="en-US"/>
          </a:p>
        </p:txBody>
      </p:sp>
      <p:sp>
        <p:nvSpPr>
          <p:cNvPr id="14" name="Arrow: Chevron 8"/>
          <p:cNvSpPr/>
          <p:nvPr/>
        </p:nvSpPr>
        <p:spPr>
          <a:xfrm>
            <a:off x="402536" y="3765878"/>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Configure Tcp Socket</a:t>
            </a:r>
            <a:endParaRPr lang="en-US"/>
          </a:p>
        </p:txBody>
      </p:sp>
      <p:pic>
        <p:nvPicPr>
          <p:cNvPr id="15" name="Picture 14"/>
          <p:cNvPicPr>
            <a:picLocks noChangeAspect="1"/>
          </p:cNvPicPr>
          <p:nvPr/>
        </p:nvPicPr>
        <p:blipFill>
          <a:blip r:embed="rId3"/>
          <a:stretch>
            <a:fillRect/>
          </a:stretch>
        </p:blipFill>
        <p:spPr>
          <a:xfrm>
            <a:off x="317500" y="2712720"/>
            <a:ext cx="1973580" cy="807720"/>
          </a:xfrm>
          <a:prstGeom prst="rect">
            <a:avLst/>
          </a:prstGeom>
        </p:spPr>
      </p:pic>
      <p:sp>
        <p:nvSpPr>
          <p:cNvPr id="9" name="Arrow: Chevron 11"/>
          <p:cNvSpPr/>
          <p:nvPr/>
        </p:nvSpPr>
        <p:spPr>
          <a:xfrm>
            <a:off x="317448" y="5717232"/>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Run the Simulator</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70" name="Title 1"/>
          <p:cNvSpPr>
            <a:spLocks noGrp="1"/>
          </p:cNvSpPr>
          <p:nvPr>
            <p:ph type="title"/>
          </p:nvPr>
        </p:nvSpPr>
        <p:spPr>
          <a:xfrm>
            <a:off x="659130" y="104140"/>
            <a:ext cx="7886700" cy="883285"/>
          </a:xfrm>
        </p:spPr>
        <p:txBody>
          <a:bodyPr>
            <a:normAutofit fontScale="90000"/>
          </a:bodyPr>
          <a:lstStyle/>
          <a:p>
            <a:r>
              <a:rPr lang="fr-FR" sz="3000">
                <a:latin typeface="Calibri" panose="020F0502020204030204" pitchFamily="34" charset="0"/>
                <a:cs typeface="Calibri" panose="020F0502020204030204" pitchFamily="34" charset="0"/>
              </a:rPr>
              <a:t>Design and </a:t>
            </a:r>
            <a:r>
              <a:rPr lang="fr-FR" sz="3000" err="1">
                <a:latin typeface="Calibri" panose="020F0502020204030204" pitchFamily="34" charset="0"/>
                <a:cs typeface="Calibri" panose="020F0502020204030204" pitchFamily="34" charset="0"/>
              </a:rPr>
              <a:t>Proposal</a:t>
            </a:r>
            <a:r>
              <a:rPr lang="fr-FR" sz="3000">
                <a:latin typeface="Calibri" panose="020F0502020204030204" pitchFamily="34" charset="0"/>
                <a:cs typeface="Calibri" panose="020F0502020204030204" pitchFamily="34" charset="0"/>
              </a:rPr>
              <a:t> of The Network</a:t>
            </a:r>
            <a:br>
              <a:rPr lang="fr-FR" sz="2665" b="1">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Implementation</a:t>
            </a:r>
            <a:r>
              <a:rPr lang="fr-FR" sz="2400">
                <a:latin typeface="Calibri" panose="020F0502020204030204" pitchFamily="34" charset="0"/>
                <a:cs typeface="Calibri" panose="020F0502020204030204" pitchFamily="34" charset="0"/>
                <a:sym typeface="+mn-ea"/>
              </a:rPr>
              <a:t> of the Proposed Topology Using TCP/IP</a:t>
            </a:r>
            <a:endParaRPr lang="fr-FR" sz="2400">
              <a:latin typeface="Calibri" panose="020F0502020204030204" pitchFamily="34" charset="0"/>
              <a:cs typeface="Calibri" panose="020F0502020204030204" pitchFamily="34" charset="0"/>
              <a:sym typeface="+mn-ea"/>
            </a:endParaRPr>
          </a:p>
        </p:txBody>
      </p:sp>
      <p:pic>
        <p:nvPicPr>
          <p:cNvPr id="2" name="Picture 1" descr="A diagram of a computer network&#10;&#10;Description automatically generated"/>
          <p:cNvPicPr>
            <a:picLocks noChangeAspect="1"/>
          </p:cNvPicPr>
          <p:nvPr/>
        </p:nvPicPr>
        <p:blipFill>
          <a:blip r:embed="rId1"/>
          <a:stretch>
            <a:fillRect/>
          </a:stretch>
        </p:blipFill>
        <p:spPr>
          <a:xfrm>
            <a:off x="10360660" y="4130040"/>
            <a:ext cx="1844675" cy="627380"/>
          </a:xfrm>
          <a:prstGeom prst="rect">
            <a:avLst/>
          </a:prstGeom>
        </p:spPr>
      </p:pic>
      <p:sp>
        <p:nvSpPr>
          <p:cNvPr id="4"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050">
              <a:solidFill>
                <a:schemeClr val="tx1"/>
              </a:solidFill>
              <a:cs typeface="Arial" panose="020B0604020202020204"/>
            </a:endParaRPr>
          </a:p>
        </p:txBody>
      </p:sp>
      <p:sp>
        <p:nvSpPr>
          <p:cNvPr id="5" name="TextBox 4"/>
          <p:cNvSpPr txBox="1"/>
          <p:nvPr/>
        </p:nvSpPr>
        <p:spPr>
          <a:xfrm>
            <a:off x="8545981" y="4757203"/>
            <a:ext cx="750602"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37</a:t>
            </a:r>
            <a:r>
              <a:rPr lang="en-US"/>
              <a:t>/</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53 </a:t>
            </a:r>
            <a:endParaRPr lang="en-US" altLang="en-US"/>
          </a:p>
        </p:txBody>
      </p:sp>
      <p:grpSp>
        <p:nvGrpSpPr>
          <p:cNvPr id="3" name="Group 2"/>
          <p:cNvGrpSpPr/>
          <p:nvPr/>
        </p:nvGrpSpPr>
        <p:grpSpPr>
          <a:xfrm>
            <a:off x="10074910" y="1504950"/>
            <a:ext cx="4164965" cy="961390"/>
            <a:chOff x="1048" y="2370"/>
            <a:chExt cx="12232" cy="1514"/>
          </a:xfrm>
        </p:grpSpPr>
        <p:sp>
          <p:nvSpPr>
            <p:cNvPr id="6" name="Rectangle: Rounded Corners 2"/>
            <p:cNvSpPr/>
            <p:nvPr/>
          </p:nvSpPr>
          <p:spPr>
            <a:xfrm>
              <a:off x="1048" y="2370"/>
              <a:ext cx="12232" cy="151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p:cNvSpPr txBox="1"/>
            <p:nvPr/>
          </p:nvSpPr>
          <p:spPr>
            <a:xfrm>
              <a:off x="1048" y="2557"/>
              <a:ext cx="11679" cy="1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t>To replicate the TCP/IP network topology initially designed in Packet Tracer, the process involved carefully translating the logical design into actionable steps within the ns-3 environment. Below, we explain the main steps to achieve this implementation.</a:t>
              </a:r>
              <a:endParaRPr lang="en-US"/>
            </a:p>
          </p:txBody>
        </p:sp>
      </p:grpSp>
      <p:pic>
        <p:nvPicPr>
          <p:cNvPr id="8" name="Picture 7"/>
          <p:cNvPicPr>
            <a:picLocks noChangeAspect="1"/>
          </p:cNvPicPr>
          <p:nvPr/>
        </p:nvPicPr>
        <p:blipFill>
          <a:blip r:embed="rId2"/>
          <a:stretch>
            <a:fillRect/>
          </a:stretch>
        </p:blipFill>
        <p:spPr>
          <a:xfrm>
            <a:off x="2291080" y="1515745"/>
            <a:ext cx="6437630" cy="3241675"/>
          </a:xfrm>
          <a:prstGeom prst="rect">
            <a:avLst/>
          </a:prstGeom>
        </p:spPr>
      </p:pic>
      <p:sp>
        <p:nvSpPr>
          <p:cNvPr id="13" name="Arrow: Chevron 6"/>
          <p:cNvSpPr/>
          <p:nvPr/>
        </p:nvSpPr>
        <p:spPr>
          <a:xfrm>
            <a:off x="-2175620" y="1701313"/>
            <a:ext cx="1806497" cy="765636"/>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Assign IP Addresses</a:t>
            </a:r>
            <a:endParaRPr lang="en-US"/>
          </a:p>
        </p:txBody>
      </p:sp>
      <p:sp>
        <p:nvSpPr>
          <p:cNvPr id="14" name="Arrow: Chevron 8"/>
          <p:cNvSpPr/>
          <p:nvPr/>
        </p:nvSpPr>
        <p:spPr>
          <a:xfrm>
            <a:off x="-2090474" y="3909388"/>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Configure Tcp Socket</a:t>
            </a:r>
            <a:endParaRPr lang="en-US"/>
          </a:p>
        </p:txBody>
      </p:sp>
      <p:pic>
        <p:nvPicPr>
          <p:cNvPr id="15" name="Picture 14"/>
          <p:cNvPicPr>
            <a:picLocks noChangeAspect="1"/>
          </p:cNvPicPr>
          <p:nvPr/>
        </p:nvPicPr>
        <p:blipFill>
          <a:blip r:embed="rId3"/>
          <a:stretch>
            <a:fillRect/>
          </a:stretch>
        </p:blipFill>
        <p:spPr>
          <a:xfrm>
            <a:off x="-2175510" y="2897505"/>
            <a:ext cx="1973580" cy="807720"/>
          </a:xfrm>
          <a:prstGeom prst="rect">
            <a:avLst/>
          </a:prstGeom>
        </p:spPr>
      </p:pic>
      <p:sp>
        <p:nvSpPr>
          <p:cNvPr id="9" name="Arrow: Chevron 11"/>
          <p:cNvSpPr/>
          <p:nvPr/>
        </p:nvSpPr>
        <p:spPr>
          <a:xfrm>
            <a:off x="167588" y="3617922"/>
            <a:ext cx="1888312" cy="74443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Run the Simulator</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103" name="Title 1"/>
          <p:cNvSpPr>
            <a:spLocks noGrp="1"/>
          </p:cNvSpPr>
          <p:nvPr>
            <p:ph type="title"/>
          </p:nvPr>
        </p:nvSpPr>
        <p:spPr>
          <a:xfrm>
            <a:off x="624205" y="-117475"/>
            <a:ext cx="7894320" cy="1077595"/>
          </a:xfrm>
        </p:spPr>
        <p:txBody>
          <a:bodyPr>
            <a:normAutofit fontScale="90000"/>
          </a:bodyPr>
          <a:lstStyle/>
          <a:p>
            <a:pPr algn="l"/>
            <a:r>
              <a:rPr lang="fr-FR" sz="3000">
                <a:latin typeface="Calibri" panose="020F0502020204030204" pitchFamily="34" charset="0"/>
                <a:cs typeface="Calibri" panose="020F0502020204030204" pitchFamily="34" charset="0"/>
              </a:rPr>
              <a:t>Design and Proposal of The Network</a:t>
            </a:r>
            <a:br>
              <a:rPr lang="fr-FR" sz="3000">
                <a:latin typeface="Calibri" panose="020F0502020204030204" pitchFamily="34" charset="0"/>
                <a:cs typeface="Calibri" panose="020F0502020204030204" pitchFamily="34" charset="0"/>
              </a:rPr>
            </a:br>
            <a:r>
              <a:rPr lang="fr-FR" sz="2665">
                <a:latin typeface="Calibri" panose="020F0502020204030204" pitchFamily="34" charset="0"/>
                <a:cs typeface="Calibri" panose="020F0502020204030204" pitchFamily="34" charset="0"/>
              </a:rPr>
              <a:t>Implementation of the Proposed Topology Using ndnSIM</a:t>
            </a:r>
            <a:endParaRPr lang="fr-FR" sz="2665">
              <a:latin typeface="Calibri" panose="020F0502020204030204" pitchFamily="34" charset="0"/>
              <a:cs typeface="Calibri" panose="020F0502020204030204" pitchFamily="34" charset="0"/>
            </a:endParaRPr>
          </a:p>
        </p:txBody>
      </p:sp>
      <p:pic>
        <p:nvPicPr>
          <p:cNvPr id="4" name="Picture 3" descr="A diagram of a network"/>
          <p:cNvPicPr>
            <a:picLocks noChangeAspect="1"/>
          </p:cNvPicPr>
          <p:nvPr/>
        </p:nvPicPr>
        <p:blipFill>
          <a:blip r:embed="rId1"/>
          <a:stretch>
            <a:fillRect/>
          </a:stretch>
        </p:blipFill>
        <p:spPr>
          <a:xfrm>
            <a:off x="1174568" y="1180890"/>
            <a:ext cx="6705600" cy="3356610"/>
          </a:xfrm>
          <a:prstGeom prst="rect">
            <a:avLst/>
          </a:prstGeom>
        </p:spPr>
      </p:pic>
      <p:sp>
        <p:nvSpPr>
          <p:cNvPr id="5" name="TextBox 4"/>
          <p:cNvSpPr txBox="1"/>
          <p:nvPr/>
        </p:nvSpPr>
        <p:spPr>
          <a:xfrm>
            <a:off x="8555693" y="4769308"/>
            <a:ext cx="912788"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38/</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r>
              <a:rPr lang="fr-FR">
                <a:ln w="0"/>
                <a:solidFill>
                  <a:schemeClr val="tx1"/>
                </a:solidFill>
                <a:effectLst>
                  <a:outerShdw blurRad="38100" dist="19050" dir="2700000" algn="tl" rotWithShape="0">
                    <a:schemeClr val="dk1">
                      <a:alpha val="40000"/>
                    </a:schemeClr>
                  </a:outerShdw>
                </a:effectLst>
                <a:sym typeface="+mn-ea"/>
              </a:rPr>
              <a:t> </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pic>
        <p:nvPicPr>
          <p:cNvPr id="4" name="Picture 3" descr="A diagram of a network"/>
          <p:cNvPicPr>
            <a:picLocks noChangeAspect="1"/>
          </p:cNvPicPr>
          <p:nvPr/>
        </p:nvPicPr>
        <p:blipFill>
          <a:blip r:embed="rId1"/>
          <a:stretch>
            <a:fillRect/>
          </a:stretch>
        </p:blipFill>
        <p:spPr>
          <a:xfrm>
            <a:off x="2054678" y="1169460"/>
            <a:ext cx="6705600" cy="3356610"/>
          </a:xfrm>
          <a:prstGeom prst="rect">
            <a:avLst/>
          </a:prstGeom>
        </p:spPr>
      </p:pic>
      <p:sp>
        <p:nvSpPr>
          <p:cNvPr id="5" name="TextBox 4"/>
          <p:cNvSpPr txBox="1"/>
          <p:nvPr/>
        </p:nvSpPr>
        <p:spPr>
          <a:xfrm>
            <a:off x="8555693" y="4769308"/>
            <a:ext cx="912788"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29/</a:t>
            </a:r>
            <a:r>
              <a:rPr lang="fr-FR"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r>
              <a:rPr lang="fr-FR">
                <a:ln w="0"/>
                <a:solidFill>
                  <a:schemeClr val="tx1"/>
                </a:solidFill>
                <a:effectLst>
                  <a:outerShdw blurRad="38100" dist="19050" dir="2700000" algn="tl" rotWithShape="0">
                    <a:schemeClr val="dk1">
                      <a:alpha val="40000"/>
                    </a:schemeClr>
                  </a:outerShdw>
                </a:effectLst>
                <a:sym typeface="+mn-ea"/>
              </a:rPr>
              <a:t> </a:t>
            </a:r>
            <a:endParaRPr lang="en-US"/>
          </a:p>
        </p:txBody>
      </p:sp>
      <p:sp>
        <p:nvSpPr>
          <p:cNvPr id="7" name="Arrow: Chevron 6"/>
          <p:cNvSpPr/>
          <p:nvPr/>
        </p:nvSpPr>
        <p:spPr>
          <a:xfrm>
            <a:off x="73843" y="1192575"/>
            <a:ext cx="1934604"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Topology Initialization</a:t>
            </a:r>
            <a:endParaRPr lang="en-US">
              <a:solidFill>
                <a:schemeClr val="tx2">
                  <a:lumMod val="10000"/>
                </a:schemeClr>
              </a:solidFill>
            </a:endParaRPr>
          </a:p>
        </p:txBody>
      </p:sp>
      <p:sp>
        <p:nvSpPr>
          <p:cNvPr id="12" name="Arrow: Chevron 11"/>
          <p:cNvSpPr/>
          <p:nvPr/>
        </p:nvSpPr>
        <p:spPr>
          <a:xfrm>
            <a:off x="73775" y="2471507"/>
            <a:ext cx="1913731" cy="77596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NDN Stack Installation</a:t>
            </a:r>
            <a:endParaRPr lang="en-US">
              <a:solidFill>
                <a:schemeClr val="tx2">
                  <a:lumMod val="10000"/>
                </a:schemeClr>
              </a:solidFill>
            </a:endParaRPr>
          </a:p>
        </p:txBody>
      </p:sp>
      <p:sp>
        <p:nvSpPr>
          <p:cNvPr id="14" name="Arrow: Chevron 13"/>
          <p:cNvSpPr/>
          <p:nvPr/>
        </p:nvSpPr>
        <p:spPr>
          <a:xfrm>
            <a:off x="137160" y="3738245"/>
            <a:ext cx="1786890" cy="788035"/>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rPr>
              <a:t>ForwardigStrategy Setup</a:t>
            </a:r>
            <a:endParaRPr lang="en-US">
              <a:solidFill>
                <a:schemeClr val="tx2">
                  <a:lumMod val="10000"/>
                </a:schemeClr>
              </a:solidFill>
            </a:endParaRPr>
          </a:p>
        </p:txBody>
      </p:sp>
      <p:sp>
        <p:nvSpPr>
          <p:cNvPr id="11" name="Title 1"/>
          <p:cNvSpPr>
            <a:spLocks noGrp="1"/>
          </p:cNvSpPr>
          <p:nvPr>
            <p:ph type="title"/>
          </p:nvPr>
        </p:nvSpPr>
        <p:spPr>
          <a:xfrm>
            <a:off x="624205" y="-117475"/>
            <a:ext cx="7894320" cy="1077595"/>
          </a:xfrm>
        </p:spPr>
        <p:txBody>
          <a:bodyPr>
            <a:normAutofit fontScale="90000"/>
          </a:bodyPr>
          <a:lstStyle/>
          <a:p>
            <a:pPr algn="l"/>
            <a:r>
              <a:rPr lang="fr-FR" sz="3000">
                <a:latin typeface="Calibri" panose="020F0502020204030204" pitchFamily="34" charset="0"/>
                <a:cs typeface="Calibri" panose="020F0502020204030204" pitchFamily="34" charset="0"/>
              </a:rPr>
              <a:t>Design and Proposal of The Network</a:t>
            </a:r>
            <a:br>
              <a:rPr lang="fr-FR" sz="3000">
                <a:latin typeface="Calibri" panose="020F0502020204030204" pitchFamily="34" charset="0"/>
                <a:cs typeface="Calibri" panose="020F0502020204030204" pitchFamily="34" charset="0"/>
              </a:rPr>
            </a:br>
            <a:r>
              <a:rPr lang="fr-FR" sz="2665">
                <a:latin typeface="Calibri" panose="020F0502020204030204" pitchFamily="34" charset="0"/>
                <a:cs typeface="Calibri" panose="020F0502020204030204" pitchFamily="34" charset="0"/>
              </a:rPr>
              <a:t>Implementation of the Proposed Topology Using ndnSIM</a:t>
            </a:r>
            <a:endParaRPr lang="fr-FR" sz="2665">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7433"/>
            <a:ext cx="7886700" cy="783000"/>
          </a:xfrm>
        </p:spPr>
        <p:txBody>
          <a:bodyPr>
            <a:normAutofit fontScale="90000"/>
          </a:bodyPr>
          <a:lstStyle/>
          <a:p>
            <a:r>
              <a:rPr lang="fr-FR" sz="3000" dirty="0">
                <a:latin typeface="Calibri" panose="020F0502020204030204" pitchFamily="34" charset="0"/>
                <a:ea typeface="Calibri" panose="020F0502020204030204" pitchFamily="34" charset="0"/>
                <a:cs typeface="Calibri" panose="020F0502020204030204" pitchFamily="34" charset="0"/>
              </a:rPr>
              <a:t>Introduction</a:t>
            </a:r>
            <a:br>
              <a:rPr lang="fr-FR" sz="3000" dirty="0">
                <a:latin typeface="Calibri" panose="020F0502020204030204" pitchFamily="34" charset="0"/>
                <a:ea typeface="Calibri" panose="020F0502020204030204" pitchFamily="34" charset="0"/>
                <a:cs typeface="Calibri" panose="020F0502020204030204" pitchFamily="34" charset="0"/>
              </a:rPr>
            </a:br>
            <a:endParaRPr lang="fr-FR" sz="3000"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Rectangle : avec coin rogné 2"/>
          <p:cNvSpPr/>
          <p:nvPr/>
        </p:nvSpPr>
        <p:spPr>
          <a:xfrm rot="16200000">
            <a:off x="8610772" y="4610420"/>
            <a:ext cx="474425"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7" name="Espace réservé du numéro de diapositive 8"/>
          <p:cNvSpPr>
            <a:spLocks noGrp="1"/>
          </p:cNvSpPr>
          <p:nvPr>
            <p:ph type="sldNum" sz="quarter" idx="12"/>
          </p:nvPr>
        </p:nvSpPr>
        <p:spPr>
          <a:xfrm>
            <a:off x="8551964" y="4742518"/>
            <a:ext cx="592038" cy="400983"/>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2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1</a:t>
            </a:r>
            <a:endParaRPr lang="x-none" sz="3300" kern="1200">
              <a:latin typeface="Candara" panose="020E0502030303020204" pitchFamily="34" charset="0"/>
              <a:ea typeface="+mn-ea"/>
              <a:cs typeface="+mn-cs"/>
            </a:endParaRPr>
          </a:p>
        </p:txBody>
      </p:sp>
      <p:grpSp>
        <p:nvGrpSpPr>
          <p:cNvPr id="6" name="Groupe 5"/>
          <p:cNvGrpSpPr/>
          <p:nvPr/>
        </p:nvGrpSpPr>
        <p:grpSpPr>
          <a:xfrm>
            <a:off x="-2829191" y="1836816"/>
            <a:ext cx="2230122" cy="1774667"/>
            <a:chOff x="921627" y="1680911"/>
            <a:chExt cx="2230122" cy="1774667"/>
          </a:xfrm>
        </p:grpSpPr>
        <p:pic>
          <p:nvPicPr>
            <p:cNvPr id="1026" name="Picture 2" descr="Global Network - Free networking ic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882" y="2584757"/>
              <a:ext cx="870821" cy="87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ent Management Icon Vector Art, Icons, and Graphics for Free Downloa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134000"/>
                      </a14:imgEffect>
                    </a14:imgLayer>
                  </a14:imgProps>
                </a:ext>
                <a:ext uri="{28A0092B-C50C-407E-A947-70E740481C1C}">
                  <a14:useLocalDpi xmlns:a14="http://schemas.microsoft.com/office/drawing/2010/main" val="0"/>
                </a:ext>
              </a:extLst>
            </a:blip>
            <a:srcRect/>
            <a:stretch>
              <a:fillRect/>
            </a:stretch>
          </p:blipFill>
          <p:spPr bwMode="auto">
            <a:xfrm>
              <a:off x="921627" y="1776247"/>
              <a:ext cx="865560" cy="549416"/>
            </a:xfrm>
            <a:prstGeom prst="rect">
              <a:avLst/>
            </a:prstGeom>
            <a:pattFill prst="pct5">
              <a:fgClr>
                <a:schemeClr val="accent1"/>
              </a:fgClr>
              <a:bgClr>
                <a:schemeClr val="bg1"/>
              </a:bgClr>
            </a:pattFill>
            <a:ln>
              <a:noFill/>
            </a:ln>
          </p:spPr>
        </p:pic>
        <p:pic>
          <p:nvPicPr>
            <p:cNvPr id="1030" name="Picture 6" descr="Content marketing - Free marketing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61" y="1680911"/>
              <a:ext cx="740088" cy="7400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Tcp Generic color lineal-color icon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132" y="1899834"/>
            <a:ext cx="1343831" cy="134383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VS Versus Symbol Logo PNG vector in SVG, PDF, AI, CDR format"/>
          <p:cNvSpPr>
            <a:spLocks noChangeAspect="1" noChangeArrowheads="1"/>
          </p:cNvSpPr>
          <p:nvPr/>
        </p:nvSpPr>
        <p:spPr bwMode="auto">
          <a:xfrm>
            <a:off x="3009243" y="1008993"/>
            <a:ext cx="1715157" cy="17151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1" name="Image 1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3701161" y="-1780915"/>
            <a:ext cx="2046477" cy="1536039"/>
          </a:xfrm>
          <a:prstGeom prst="rect">
            <a:avLst/>
          </a:prstGeom>
        </p:spPr>
      </p:pic>
      <p:sp>
        <p:nvSpPr>
          <p:cNvPr id="4" name="ZoneTexte 3"/>
          <p:cNvSpPr txBox="1"/>
          <p:nvPr/>
        </p:nvSpPr>
        <p:spPr>
          <a:xfrm>
            <a:off x="-2935885" y="3720460"/>
            <a:ext cx="2506717" cy="338554"/>
          </a:xfrm>
          <a:prstGeom prst="rect">
            <a:avLst/>
          </a:prstGeom>
          <a:noFill/>
        </p:spPr>
        <p:txBody>
          <a:bodyPr wrap="square" rtlCol="0">
            <a:spAutoFit/>
          </a:bodyPr>
          <a:lstStyle/>
          <a:p>
            <a:pPr algn="ctr"/>
            <a:r>
              <a:rPr lang="fr-FR" sz="1600" b="1" dirty="0" err="1">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Named</a:t>
            </a:r>
            <a:r>
              <a:rPr lang="fr-FR" sz="1600" b="1" dirty="0">
                <a:solidFill>
                  <a:schemeClr val="accent1"/>
                </a:solidFill>
                <a:effectLst>
                  <a:outerShdw blurRad="38100" dist="38100" dir="2700000" algn="tl">
                    <a:srgbClr val="000000">
                      <a:alpha val="43137"/>
                    </a:srgbClr>
                  </a:outerShdw>
                </a:effectLst>
              </a:rPr>
              <a:t> </a:t>
            </a: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 Networking </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ZoneTexte 4"/>
          <p:cNvSpPr txBox="1"/>
          <p:nvPr/>
        </p:nvSpPr>
        <p:spPr>
          <a:xfrm>
            <a:off x="10300131" y="3551183"/>
            <a:ext cx="1343831" cy="338554"/>
          </a:xfrm>
          <a:prstGeom prst="rect">
            <a:avLst/>
          </a:prstGeom>
          <a:noFill/>
        </p:spPr>
        <p:txBody>
          <a:bodyPr wrap="square" rtlCol="0">
            <a:spAutoFit/>
          </a:bodyPr>
          <a:lstStyle/>
          <a:p>
            <a:pPr algn="ct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TCP/IP</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pic>
        <p:nvPicPr>
          <p:cNvPr id="4" name="Picture 3" descr="A diagram of a network"/>
          <p:cNvPicPr>
            <a:picLocks noChangeAspect="1"/>
          </p:cNvPicPr>
          <p:nvPr/>
        </p:nvPicPr>
        <p:blipFill>
          <a:blip r:embed="rId1"/>
          <a:stretch>
            <a:fillRect/>
          </a:stretch>
        </p:blipFill>
        <p:spPr>
          <a:xfrm>
            <a:off x="2054678" y="1169460"/>
            <a:ext cx="6705600" cy="3356610"/>
          </a:xfrm>
          <a:prstGeom prst="rect">
            <a:avLst/>
          </a:prstGeom>
        </p:spPr>
      </p:pic>
      <p:sp>
        <p:nvSpPr>
          <p:cNvPr id="5" name="TextBox 4"/>
          <p:cNvSpPr txBox="1"/>
          <p:nvPr/>
        </p:nvSpPr>
        <p:spPr>
          <a:xfrm>
            <a:off x="8555693" y="4769308"/>
            <a:ext cx="912788" cy="291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sz="1300"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40/</a:t>
            </a:r>
            <a:r>
              <a:rPr lang="fr-FR" sz="1300"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r>
              <a:rPr lang="fr-FR" sz="1300">
                <a:ln w="0"/>
                <a:solidFill>
                  <a:schemeClr val="tx1"/>
                </a:solidFill>
                <a:effectLst>
                  <a:outerShdw blurRad="38100" dist="19050" dir="2700000" algn="tl" rotWithShape="0">
                    <a:schemeClr val="dk1">
                      <a:alpha val="40000"/>
                    </a:schemeClr>
                  </a:outerShdw>
                </a:effectLst>
                <a:sym typeface="+mn-ea"/>
              </a:rPr>
              <a:t> </a:t>
            </a:r>
            <a:endParaRPr lang="en-US"/>
          </a:p>
        </p:txBody>
      </p:sp>
      <p:sp>
        <p:nvSpPr>
          <p:cNvPr id="7" name="Arrow: Chevron 6"/>
          <p:cNvSpPr/>
          <p:nvPr/>
        </p:nvSpPr>
        <p:spPr>
          <a:xfrm>
            <a:off x="73843" y="1192575"/>
            <a:ext cx="1934604"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Routing Interface Initialization</a:t>
            </a:r>
            <a:endParaRPr lang="en-US">
              <a:solidFill>
                <a:schemeClr val="tx2">
                  <a:lumMod val="10000"/>
                </a:schemeClr>
              </a:solidFill>
            </a:endParaRPr>
          </a:p>
        </p:txBody>
      </p:sp>
      <p:sp>
        <p:nvSpPr>
          <p:cNvPr id="12" name="Arrow: Chevron 11"/>
          <p:cNvSpPr/>
          <p:nvPr/>
        </p:nvSpPr>
        <p:spPr>
          <a:xfrm>
            <a:off x="73775" y="2471507"/>
            <a:ext cx="1913731" cy="77596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Node Assignment</a:t>
            </a:r>
            <a:endParaRPr lang="en-US">
              <a:solidFill>
                <a:schemeClr val="tx2">
                  <a:lumMod val="10000"/>
                </a:schemeClr>
              </a:solidFill>
            </a:endParaRPr>
          </a:p>
        </p:txBody>
      </p:sp>
      <p:sp>
        <p:nvSpPr>
          <p:cNvPr id="14" name="Arrow: Chevron 13"/>
          <p:cNvSpPr/>
          <p:nvPr/>
        </p:nvSpPr>
        <p:spPr>
          <a:xfrm>
            <a:off x="137160" y="3738245"/>
            <a:ext cx="1849755" cy="788035"/>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Consumer Application Installation</a:t>
            </a:r>
            <a:endParaRPr lang="en-US">
              <a:solidFill>
                <a:schemeClr val="tx2">
                  <a:lumMod val="10000"/>
                </a:schemeClr>
              </a:solidFill>
            </a:endParaRPr>
          </a:p>
        </p:txBody>
      </p:sp>
      <p:sp>
        <p:nvSpPr>
          <p:cNvPr id="6" name="Title 1"/>
          <p:cNvSpPr>
            <a:spLocks noGrp="1"/>
          </p:cNvSpPr>
          <p:nvPr>
            <p:ph type="title"/>
          </p:nvPr>
        </p:nvSpPr>
        <p:spPr>
          <a:xfrm>
            <a:off x="624205" y="-117475"/>
            <a:ext cx="7894320" cy="1077595"/>
          </a:xfrm>
        </p:spPr>
        <p:txBody>
          <a:bodyPr>
            <a:normAutofit fontScale="90000"/>
          </a:bodyPr>
          <a:lstStyle/>
          <a:p>
            <a:pPr algn="l"/>
            <a:r>
              <a:rPr lang="fr-FR" sz="3000">
                <a:latin typeface="Calibri" panose="020F0502020204030204" pitchFamily="34" charset="0"/>
                <a:cs typeface="Calibri" panose="020F0502020204030204" pitchFamily="34" charset="0"/>
              </a:rPr>
              <a:t>Design and Proposal of The Network</a:t>
            </a:r>
            <a:br>
              <a:rPr lang="fr-FR" sz="3000">
                <a:latin typeface="Calibri" panose="020F0502020204030204" pitchFamily="34" charset="0"/>
                <a:cs typeface="Calibri" panose="020F0502020204030204" pitchFamily="34" charset="0"/>
              </a:rPr>
            </a:br>
            <a:r>
              <a:rPr lang="fr-FR" sz="2665">
                <a:latin typeface="Calibri" panose="020F0502020204030204" pitchFamily="34" charset="0"/>
                <a:cs typeface="Calibri" panose="020F0502020204030204" pitchFamily="34" charset="0"/>
              </a:rPr>
              <a:t>Implementation of the Proposed Topology Using ndnSIM</a:t>
            </a:r>
            <a:endParaRPr lang="fr-FR" sz="2665">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12" grpId="0" bldLvl="0" animBg="1"/>
      <p:bldP spid="12" grpId="1" animBg="1"/>
      <p:bldP spid="14" grpId="0" bldLvl="0" animBg="1"/>
      <p:bldP spid="1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3</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pic>
        <p:nvPicPr>
          <p:cNvPr id="4" name="Picture 3" descr="A diagram of a network"/>
          <p:cNvPicPr>
            <a:picLocks noChangeAspect="1"/>
          </p:cNvPicPr>
          <p:nvPr/>
        </p:nvPicPr>
        <p:blipFill>
          <a:blip r:embed="rId1"/>
          <a:stretch>
            <a:fillRect/>
          </a:stretch>
        </p:blipFill>
        <p:spPr>
          <a:xfrm>
            <a:off x="2054678" y="1169460"/>
            <a:ext cx="6705600" cy="3356610"/>
          </a:xfrm>
          <a:prstGeom prst="rect">
            <a:avLst/>
          </a:prstGeom>
        </p:spPr>
      </p:pic>
      <p:sp>
        <p:nvSpPr>
          <p:cNvPr id="5" name="TextBox 4"/>
          <p:cNvSpPr txBox="1"/>
          <p:nvPr/>
        </p:nvSpPr>
        <p:spPr>
          <a:xfrm>
            <a:off x="8555693" y="4769308"/>
            <a:ext cx="912788"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sz="1300"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rPr>
              <a:t>41/</a:t>
            </a:r>
            <a:r>
              <a:rPr lang="fr-FR" sz="1300" b="1">
                <a:ln w="0"/>
                <a:solidFill>
                  <a:schemeClr val="tx1"/>
                </a:solidFill>
                <a:effectLst>
                  <a:outerShdw blurRad="38100" dist="19050" dir="2700000" algn="tl" rotWithShape="0">
                    <a:schemeClr val="dk1">
                      <a:alpha val="40000"/>
                    </a:schemeClr>
                  </a:outerShdw>
                </a:effectLst>
                <a:latin typeface="Source Sans Pro" panose="020B0503030403020204"/>
                <a:ea typeface="Source Sans Pro" panose="020B0503030403020204"/>
                <a:cs typeface="Source Sans Pro" panose="020B0503030403020204"/>
                <a:sym typeface="+mn-ea"/>
              </a:rPr>
              <a:t>53</a:t>
            </a:r>
            <a:r>
              <a:rPr lang="fr-FR">
                <a:ln w="0"/>
                <a:solidFill>
                  <a:schemeClr val="tx1"/>
                </a:solidFill>
                <a:effectLst>
                  <a:outerShdw blurRad="38100" dist="19050" dir="2700000" algn="tl" rotWithShape="0">
                    <a:schemeClr val="dk1">
                      <a:alpha val="40000"/>
                    </a:schemeClr>
                  </a:outerShdw>
                </a:effectLst>
                <a:sym typeface="+mn-ea"/>
              </a:rPr>
              <a:t> </a:t>
            </a:r>
            <a:endParaRPr lang="en-US"/>
          </a:p>
        </p:txBody>
      </p:sp>
      <p:sp>
        <p:nvSpPr>
          <p:cNvPr id="7" name="Arrow: Chevron 6"/>
          <p:cNvSpPr/>
          <p:nvPr/>
        </p:nvSpPr>
        <p:spPr>
          <a:xfrm>
            <a:off x="73843" y="1192575"/>
            <a:ext cx="1934604" cy="787743"/>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Producer Application Installation</a:t>
            </a:r>
            <a:endParaRPr lang="en-US">
              <a:solidFill>
                <a:schemeClr val="tx2">
                  <a:lumMod val="10000"/>
                </a:schemeClr>
              </a:solidFill>
            </a:endParaRPr>
          </a:p>
        </p:txBody>
      </p:sp>
      <p:sp>
        <p:nvSpPr>
          <p:cNvPr id="12" name="Arrow: Chevron 11"/>
          <p:cNvSpPr/>
          <p:nvPr/>
        </p:nvSpPr>
        <p:spPr>
          <a:xfrm>
            <a:off x="73775" y="2471507"/>
            <a:ext cx="1913731" cy="775961"/>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Route Calculation</a:t>
            </a:r>
            <a:endParaRPr lang="en-US">
              <a:solidFill>
                <a:schemeClr val="tx2">
                  <a:lumMod val="10000"/>
                </a:schemeClr>
              </a:solidFill>
            </a:endParaRPr>
          </a:p>
        </p:txBody>
      </p:sp>
      <p:sp>
        <p:nvSpPr>
          <p:cNvPr id="14" name="Arrow: Chevron 13"/>
          <p:cNvSpPr/>
          <p:nvPr/>
        </p:nvSpPr>
        <p:spPr>
          <a:xfrm>
            <a:off x="137160" y="3738245"/>
            <a:ext cx="1849755" cy="788035"/>
          </a:xfrm>
          <a:prstGeom prst="chevron">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lumMod val="10000"/>
                  </a:schemeClr>
                </a:solidFill>
                <a:ea typeface="+mn-lt"/>
                <a:cs typeface="+mn-lt"/>
                <a:sym typeface="+mn-ea"/>
              </a:rPr>
              <a:t>Simulation Execution</a:t>
            </a:r>
            <a:endParaRPr lang="en-US">
              <a:solidFill>
                <a:schemeClr val="tx2">
                  <a:lumMod val="10000"/>
                </a:schemeClr>
              </a:solidFill>
            </a:endParaRPr>
          </a:p>
        </p:txBody>
      </p:sp>
      <p:sp>
        <p:nvSpPr>
          <p:cNvPr id="6" name="Title 1"/>
          <p:cNvSpPr>
            <a:spLocks noGrp="1"/>
          </p:cNvSpPr>
          <p:nvPr>
            <p:ph type="title"/>
          </p:nvPr>
        </p:nvSpPr>
        <p:spPr>
          <a:xfrm>
            <a:off x="624205" y="-117475"/>
            <a:ext cx="7894320" cy="1077595"/>
          </a:xfrm>
        </p:spPr>
        <p:txBody>
          <a:bodyPr>
            <a:normAutofit fontScale="90000"/>
          </a:bodyPr>
          <a:lstStyle/>
          <a:p>
            <a:pPr algn="l"/>
            <a:r>
              <a:rPr lang="fr-FR" sz="3000">
                <a:latin typeface="Calibri" panose="020F0502020204030204" pitchFamily="34" charset="0"/>
                <a:cs typeface="Calibri" panose="020F0502020204030204" pitchFamily="34" charset="0"/>
              </a:rPr>
              <a:t>Design and Proposal of The Network</a:t>
            </a:r>
            <a:br>
              <a:rPr lang="fr-FR" sz="3000">
                <a:latin typeface="Calibri" panose="020F0502020204030204" pitchFamily="34" charset="0"/>
                <a:cs typeface="Calibri" panose="020F0502020204030204" pitchFamily="34" charset="0"/>
              </a:rPr>
            </a:br>
            <a:r>
              <a:rPr lang="fr-FR" sz="2665">
                <a:latin typeface="Calibri" panose="020F0502020204030204" pitchFamily="34" charset="0"/>
                <a:cs typeface="Calibri" panose="020F0502020204030204" pitchFamily="34" charset="0"/>
              </a:rPr>
              <a:t>Implementation of the Proposed Topology Using ndnSIM</a:t>
            </a:r>
            <a:endParaRPr lang="fr-FR" sz="2665">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12" grpId="0" bldLvl="0" animBg="1"/>
      <p:bldP spid="12" grpId="1" animBg="1"/>
      <p:bldP spid="14" grpId="0" bldLvl="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18"/>
          <p:cNvSpPr/>
          <p:nvPr/>
        </p:nvSpPr>
        <p:spPr>
          <a:xfrm>
            <a:off x="945000" y="-3572"/>
            <a:ext cx="945000" cy="945000"/>
          </a:xfrm>
          <a:prstGeom prst="triangle">
            <a:avLst>
              <a:gd name="adj" fmla="val 0"/>
            </a:avLst>
          </a:prstGeom>
          <a:solidFill>
            <a:srgbClr val="394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7" name="Rectangle 6"/>
          <p:cNvSpPr/>
          <p:nvPr/>
        </p:nvSpPr>
        <p:spPr>
          <a:xfrm>
            <a:off x="0" y="0"/>
            <a:ext cx="945000" cy="945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4500">
                <a:latin typeface="Candara" panose="020E0502030303020204" pitchFamily="34" charset="0"/>
              </a:rPr>
              <a:t>4</a:t>
            </a:r>
            <a:endParaRPr lang="x-none" sz="4500">
              <a:latin typeface="Candara" panose="020E0502030303020204" pitchFamily="34" charset="0"/>
            </a:endParaRPr>
          </a:p>
        </p:txBody>
      </p:sp>
      <p:sp>
        <p:nvSpPr>
          <p:cNvPr id="8" name="Isosceles Triangle 20"/>
          <p:cNvSpPr/>
          <p:nvPr/>
        </p:nvSpPr>
        <p:spPr>
          <a:xfrm rot="5400000">
            <a:off x="0" y="945000"/>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9" name="Isosceles Triangle 21"/>
          <p:cNvSpPr/>
          <p:nvPr/>
        </p:nvSpPr>
        <p:spPr>
          <a:xfrm rot="10800000">
            <a:off x="945000" y="-3572"/>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0" name="Isosceles Triangle 22"/>
          <p:cNvSpPr/>
          <p:nvPr/>
        </p:nvSpPr>
        <p:spPr>
          <a:xfrm rot="5400000">
            <a:off x="1890000" y="-3572"/>
            <a:ext cx="945000" cy="945000"/>
          </a:xfrm>
          <a:prstGeom prst="triangle">
            <a:avLst>
              <a:gd name="adj" fmla="val 0"/>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1" name="Title 1"/>
          <p:cNvSpPr>
            <a:spLocks noGrp="1"/>
          </p:cNvSpPr>
          <p:nvPr>
            <p:ph type="title"/>
          </p:nvPr>
        </p:nvSpPr>
        <p:spPr>
          <a:xfrm>
            <a:off x="1143882" y="1809795"/>
            <a:ext cx="6823577" cy="1191600"/>
          </a:xfrm>
        </p:spPr>
        <p:txBody>
          <a:bodyPr>
            <a:noAutofit/>
          </a:bodyPr>
          <a:lstStyle/>
          <a:p>
            <a:pPr algn="ctr"/>
            <a:r>
              <a:rPr lang="fr-FR" sz="3600">
                <a:solidFill>
                  <a:srgbClr val="0091EA"/>
                </a:solidFill>
                <a:latin typeface="Calibri" panose="020F0502020204030204" pitchFamily="34" charset="0"/>
                <a:cs typeface="Calibri" panose="020F0502020204030204" pitchFamily="34" charset="0"/>
              </a:rPr>
              <a:t>Simulation </a:t>
            </a:r>
            <a:r>
              <a:rPr lang="fr-FR" sz="3600" err="1">
                <a:solidFill>
                  <a:srgbClr val="0091EA"/>
                </a:solidFill>
                <a:latin typeface="Calibri" panose="020F0502020204030204" pitchFamily="34" charset="0"/>
                <a:cs typeface="Calibri" panose="020F0502020204030204" pitchFamily="34" charset="0"/>
              </a:rPr>
              <a:t>Results</a:t>
            </a:r>
            <a:r>
              <a:rPr lang="fr-FR" sz="3600">
                <a:solidFill>
                  <a:srgbClr val="0091EA"/>
                </a:solidFill>
                <a:latin typeface="Calibri" panose="020F0502020204030204" pitchFamily="34" charset="0"/>
                <a:cs typeface="Calibri" panose="020F0502020204030204" pitchFamily="34" charset="0"/>
              </a:rPr>
              <a:t> and Evaluation</a:t>
            </a:r>
            <a:endParaRPr lang="fr-FR" sz="3600">
              <a:solidFill>
                <a:srgbClr val="0091EA"/>
              </a:solidFill>
              <a:latin typeface="Calibri" panose="020F0502020204030204" pitchFamily="34" charset="0"/>
              <a:cs typeface="Calibri" panose="020F0502020204030204" pitchFamily="34" charset="0"/>
            </a:endParaRPr>
          </a:p>
        </p:txBody>
      </p:sp>
      <p:sp>
        <p:nvSpPr>
          <p:cNvPr id="12" name="Rectangle 11"/>
          <p:cNvSpPr/>
          <p:nvPr/>
        </p:nvSpPr>
        <p:spPr>
          <a:xfrm>
            <a:off x="1143883" y="2998821"/>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ZoneTexte 2"/>
          <p:cNvSpPr txBox="1"/>
          <p:nvPr/>
        </p:nvSpPr>
        <p:spPr>
          <a:xfrm>
            <a:off x="3387355" y="3496443"/>
            <a:ext cx="4579143" cy="892552"/>
          </a:xfrm>
          <a:prstGeom prst="rect">
            <a:avLst/>
          </a:prstGeom>
          <a:noFill/>
        </p:spPr>
        <p:txBody>
          <a:bodyPr wrap="square" lIns="91440" tIns="45720" rIns="91440" bIns="45720" anchor="t">
            <a:spAutoFit/>
          </a:bodyPr>
          <a:lstStyle/>
          <a:p>
            <a:pPr marL="213995" indent="-213995">
              <a:buFont typeface="Wingdings 2,Sans-Serif" panose="05020102010507070707" pitchFamily="18" charset="2"/>
              <a:buChar char="®"/>
            </a:pPr>
            <a:r>
              <a:rPr lang="fr-FR" sz="1200" err="1">
                <a:solidFill>
                  <a:schemeClr val="accent1">
                    <a:lumMod val="49000"/>
                  </a:schemeClr>
                </a:solidFill>
              </a:rPr>
              <a:t>Metrics</a:t>
            </a:r>
            <a:endParaRPr lang="fr-FR" sz="1200" err="1">
              <a:solidFill>
                <a:schemeClr val="accent1">
                  <a:lumMod val="49000"/>
                </a:schemeClr>
              </a:solidFill>
            </a:endParaRPr>
          </a:p>
          <a:p>
            <a:pPr marL="213995" indent="-213995">
              <a:buFont typeface="Wingdings 2,Sans-Serif" panose="05020102010507070707" pitchFamily="18" charset="2"/>
              <a:buChar char="®"/>
            </a:pPr>
            <a:r>
              <a:rPr lang="fr-FR" sz="1200">
                <a:solidFill>
                  <a:schemeClr val="accent1">
                    <a:lumMod val="49000"/>
                  </a:schemeClr>
                </a:solidFill>
              </a:rPr>
              <a:t>Simulation </a:t>
            </a:r>
            <a:r>
              <a:rPr lang="fr-FR" sz="1200" err="1">
                <a:solidFill>
                  <a:schemeClr val="accent1">
                    <a:lumMod val="49000"/>
                  </a:schemeClr>
                </a:solidFill>
              </a:rPr>
              <a:t>Results</a:t>
            </a:r>
            <a:endParaRPr lang="fr-FR" sz="1200" err="1">
              <a:solidFill>
                <a:schemeClr val="accent1">
                  <a:lumMod val="49000"/>
                </a:schemeClr>
              </a:solidFill>
            </a:endParaRPr>
          </a:p>
          <a:p>
            <a:pPr marL="213995" indent="-213995">
              <a:buFont typeface="Wingdings 2,Sans-Serif" panose="05020102010507070707" pitchFamily="18" charset="2"/>
              <a:buChar char="®"/>
            </a:pPr>
            <a:r>
              <a:rPr lang="fr-FR" sz="1200">
                <a:solidFill>
                  <a:schemeClr val="accent1">
                    <a:lumMod val="49000"/>
                  </a:schemeClr>
                </a:solidFill>
              </a:rPr>
              <a:t>Evaluation </a:t>
            </a:r>
            <a:endParaRPr lang="en-US" sz="1200">
              <a:solidFill>
                <a:schemeClr val="accent1">
                  <a:lumMod val="49000"/>
                </a:schemeClr>
              </a:solidFill>
            </a:endParaRPr>
          </a:p>
          <a:p>
            <a:pPr marL="213995" indent="-213995">
              <a:buClr>
                <a:srgbClr val="C6D5ED"/>
              </a:buClr>
              <a:buFont typeface="Wingdings 2" panose="05020102010507070707" pitchFamily="18" charset="2"/>
              <a:buChar char="®"/>
            </a:pPr>
            <a:endParaRPr lang="fr-F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0" y="207570"/>
            <a:ext cx="7886700" cy="783000"/>
          </a:xfrm>
        </p:spPr>
        <p:txBody>
          <a:bodyPr spcFirstLastPara="1" wrap="square" lIns="91425" tIns="91425" rIns="91425" bIns="91425" anchor="b" anchorCtr="0">
            <a:noAutofit/>
          </a:bodyPr>
          <a:lstStyle/>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3600">
                <a:latin typeface="Calibri" panose="020F0502020204030204" pitchFamily="34" charset="0"/>
                <a:cs typeface="Calibri" panose="020F0502020204030204" pitchFamily="34" charset="0"/>
              </a:rPr>
            </a:br>
            <a:r>
              <a:rPr lang="fr-FR" sz="2400" err="1">
                <a:latin typeface="Calibri" panose="020F0502020204030204" pitchFamily="34" charset="0"/>
                <a:cs typeface="Calibri" panose="020F0502020204030204" pitchFamily="34" charset="0"/>
              </a:rPr>
              <a:t>Metrics</a:t>
            </a:r>
            <a:endParaRPr lang="fr-FR" sz="2800" err="1">
              <a:solidFill>
                <a:srgbClr val="000000"/>
              </a:solidFill>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486775" y="4760595"/>
            <a:ext cx="79248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graphicFrame>
        <p:nvGraphicFramePr>
          <p:cNvPr id="4" name="Diagramme 3"/>
          <p:cNvGraphicFramePr/>
          <p:nvPr/>
        </p:nvGraphicFramePr>
        <p:xfrm>
          <a:off x="2321351" y="-11194"/>
          <a:ext cx="4572000" cy="37224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0" name="Rectangle : coins arrondis 229" descr="the speed of sending data to the destination"/>
          <p:cNvSpPr/>
          <p:nvPr/>
        </p:nvSpPr>
        <p:spPr>
          <a:xfrm>
            <a:off x="1016586" y="2811209"/>
            <a:ext cx="2201278" cy="1220173"/>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fr-FR">
              <a:solidFill>
                <a:srgbClr val="14181B"/>
              </a:solidFill>
            </a:endParaRPr>
          </a:p>
        </p:txBody>
      </p:sp>
      <p:sp>
        <p:nvSpPr>
          <p:cNvPr id="231" name="Rectangle : coins arrondis 230"/>
          <p:cNvSpPr/>
          <p:nvPr/>
        </p:nvSpPr>
        <p:spPr>
          <a:xfrm>
            <a:off x="3538257" y="2811208"/>
            <a:ext cx="2201278" cy="1220173"/>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 coins arrondis 231"/>
          <p:cNvSpPr/>
          <p:nvPr/>
        </p:nvSpPr>
        <p:spPr>
          <a:xfrm>
            <a:off x="6012793" y="2811208"/>
            <a:ext cx="2201278" cy="1214281"/>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ZoneTexte 232"/>
          <p:cNvSpPr txBox="1"/>
          <p:nvPr/>
        </p:nvSpPr>
        <p:spPr>
          <a:xfrm>
            <a:off x="1022703" y="3107899"/>
            <a:ext cx="21952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fr-FR"/>
              <a:t>The speed of </a:t>
            </a:r>
            <a:r>
              <a:rPr lang="fr-FR" err="1"/>
              <a:t>sending</a:t>
            </a:r>
            <a:r>
              <a:rPr lang="fr-FR"/>
              <a:t> data to the destination</a:t>
            </a:r>
            <a:endParaRPr lang="fr-FR"/>
          </a:p>
        </p:txBody>
      </p:sp>
      <p:sp>
        <p:nvSpPr>
          <p:cNvPr id="234" name="ZoneTexte 233"/>
          <p:cNvSpPr txBox="1"/>
          <p:nvPr/>
        </p:nvSpPr>
        <p:spPr>
          <a:xfrm>
            <a:off x="3541375" y="2999942"/>
            <a:ext cx="21952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fr-FR"/>
              <a:t>The time </a:t>
            </a:r>
            <a:r>
              <a:rPr lang="fr-FR" err="1"/>
              <a:t>needed</a:t>
            </a:r>
            <a:r>
              <a:rPr lang="fr-FR"/>
              <a:t> to </a:t>
            </a:r>
            <a:r>
              <a:rPr lang="fr-FR" err="1"/>
              <a:t>transfer</a:t>
            </a:r>
            <a:r>
              <a:rPr lang="fr-FR"/>
              <a:t> a </a:t>
            </a:r>
            <a:r>
              <a:rPr lang="fr-FR" err="1"/>
              <a:t>packet</a:t>
            </a:r>
            <a:r>
              <a:rPr lang="fr-FR"/>
              <a:t> </a:t>
            </a:r>
            <a:r>
              <a:rPr lang="fr-FR" err="1"/>
              <a:t>from</a:t>
            </a:r>
            <a:r>
              <a:rPr lang="fr-FR"/>
              <a:t> source to destination</a:t>
            </a:r>
            <a:endParaRPr lang="fr-FR"/>
          </a:p>
        </p:txBody>
      </p:sp>
      <p:sp>
        <p:nvSpPr>
          <p:cNvPr id="235" name="ZoneTexte 234"/>
          <p:cNvSpPr txBox="1"/>
          <p:nvPr/>
        </p:nvSpPr>
        <p:spPr>
          <a:xfrm>
            <a:off x="6010018" y="2999942"/>
            <a:ext cx="2189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fr-FR" err="1"/>
              <a:t>Defined</a:t>
            </a:r>
            <a:r>
              <a:rPr lang="fr-FR"/>
              <a:t> as </a:t>
            </a:r>
            <a:r>
              <a:rPr lang="fr-FR" err="1"/>
              <a:t>failure</a:t>
            </a:r>
            <a:r>
              <a:rPr lang="fr-FR"/>
              <a:t> of </a:t>
            </a:r>
            <a:r>
              <a:rPr lang="fr-FR" err="1"/>
              <a:t>packet</a:t>
            </a:r>
            <a:r>
              <a:rPr lang="fr-FR"/>
              <a:t> data transmission to </a:t>
            </a:r>
            <a:r>
              <a:rPr lang="fr-FR" err="1"/>
              <a:t>reach</a:t>
            </a:r>
            <a:r>
              <a:rPr lang="fr-FR"/>
              <a:t> the destination</a:t>
            </a:r>
            <a:endParaRPr lang="fr-FR"/>
          </a:p>
        </p:txBody>
      </p:sp>
      <p:pic>
        <p:nvPicPr>
          <p:cNvPr id="15" name="Picture 14" descr="expired"/>
          <p:cNvPicPr>
            <a:picLocks noChangeAspect="1"/>
          </p:cNvPicPr>
          <p:nvPr/>
        </p:nvPicPr>
        <p:blipFill>
          <a:blip r:embed="rId6"/>
          <a:stretch>
            <a:fillRect/>
          </a:stretch>
        </p:blipFill>
        <p:spPr>
          <a:xfrm>
            <a:off x="4366260" y="2167890"/>
            <a:ext cx="544830" cy="544830"/>
          </a:xfrm>
          <a:prstGeom prst="rect">
            <a:avLst/>
          </a:prstGeom>
        </p:spPr>
      </p:pic>
      <p:pic>
        <p:nvPicPr>
          <p:cNvPr id="16" name="Picture 15" descr="discount"/>
          <p:cNvPicPr>
            <a:picLocks noChangeAspect="1"/>
          </p:cNvPicPr>
          <p:nvPr/>
        </p:nvPicPr>
        <p:blipFill>
          <a:blip r:embed="rId7"/>
          <a:stretch>
            <a:fillRect/>
          </a:stretch>
        </p:blipFill>
        <p:spPr>
          <a:xfrm flipH="1">
            <a:off x="5735955" y="2126615"/>
            <a:ext cx="520700" cy="520700"/>
          </a:xfrm>
          <a:prstGeom prst="rect">
            <a:avLst/>
          </a:prstGeom>
        </p:spPr>
      </p:pic>
      <p:pic>
        <p:nvPicPr>
          <p:cNvPr id="17" name="Picture 16" descr="speedometer (1)"/>
          <p:cNvPicPr>
            <a:picLocks noChangeAspect="1"/>
          </p:cNvPicPr>
          <p:nvPr/>
        </p:nvPicPr>
        <p:blipFill>
          <a:blip r:embed="rId8"/>
          <a:stretch>
            <a:fillRect/>
          </a:stretch>
        </p:blipFill>
        <p:spPr>
          <a:xfrm>
            <a:off x="2957195" y="2126615"/>
            <a:ext cx="535940" cy="535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 calcmode="lin" valueType="num">
                                      <p:cBhvr additive="base">
                                        <p:cTn id="10" dur="500" fill="hold"/>
                                        <p:tgtEl>
                                          <p:spTgt spid="230"/>
                                        </p:tgtEl>
                                        <p:attrNameLst>
                                          <p:attrName>ppt_x</p:attrName>
                                        </p:attrNameLst>
                                      </p:cBhvr>
                                      <p:tavLst>
                                        <p:tav tm="0">
                                          <p:val>
                                            <p:strVal val="0-#ppt_w/2"/>
                                          </p:val>
                                        </p:tav>
                                        <p:tav tm="100000">
                                          <p:val>
                                            <p:strVal val="#ppt_x"/>
                                          </p:val>
                                        </p:tav>
                                      </p:tavLst>
                                    </p:anim>
                                    <p:anim calcmode="lin" valueType="num">
                                      <p:cBhvr additive="base">
                                        <p:cTn id="11" dur="500" fill="hold"/>
                                        <p:tgtEl>
                                          <p:spTgt spid="230"/>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33"/>
                                        </p:tgtEl>
                                        <p:attrNameLst>
                                          <p:attrName>style.visibility</p:attrName>
                                        </p:attrNameLst>
                                      </p:cBhvr>
                                      <p:to>
                                        <p:strVal val="visible"/>
                                      </p:to>
                                    </p:set>
                                    <p:anim calcmode="lin" valueType="num">
                                      <p:cBhvr additive="base">
                                        <p:cTn id="14" dur="500" fill="hold"/>
                                        <p:tgtEl>
                                          <p:spTgt spid="233"/>
                                        </p:tgtEl>
                                        <p:attrNameLst>
                                          <p:attrName>ppt_x</p:attrName>
                                        </p:attrNameLst>
                                      </p:cBhvr>
                                      <p:tavLst>
                                        <p:tav tm="0">
                                          <p:val>
                                            <p:strVal val="0-#ppt_w/2"/>
                                          </p:val>
                                        </p:tav>
                                        <p:tav tm="100000">
                                          <p:val>
                                            <p:strVal val="#ppt_x"/>
                                          </p:val>
                                        </p:tav>
                                      </p:tavLst>
                                    </p:anim>
                                    <p:anim calcmode="lin" valueType="num">
                                      <p:cBhvr additive="base">
                                        <p:cTn id="15" dur="500" fill="hold"/>
                                        <p:tgtEl>
                                          <p:spTgt spid="233"/>
                                        </p:tgtEl>
                                        <p:attrNameLst>
                                          <p:attrName>ppt_y</p:attrName>
                                        </p:attrNameLst>
                                      </p:cBhvr>
                                      <p:tavLst>
                                        <p:tav tm="0">
                                          <p:val>
                                            <p:strVal val="#ppt_y"/>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31"/>
                                        </p:tgtEl>
                                        <p:attrNameLst>
                                          <p:attrName>style.visibility</p:attrName>
                                        </p:attrNameLst>
                                      </p:cBhvr>
                                      <p:to>
                                        <p:strVal val="visible"/>
                                      </p:to>
                                    </p:set>
                                    <p:anim calcmode="lin" valueType="num">
                                      <p:cBhvr additive="base">
                                        <p:cTn id="18" dur="500" fill="hold"/>
                                        <p:tgtEl>
                                          <p:spTgt spid="231"/>
                                        </p:tgtEl>
                                        <p:attrNameLst>
                                          <p:attrName>ppt_x</p:attrName>
                                        </p:attrNameLst>
                                      </p:cBhvr>
                                      <p:tavLst>
                                        <p:tav tm="0">
                                          <p:val>
                                            <p:strVal val="#ppt_x"/>
                                          </p:val>
                                        </p:tav>
                                        <p:tav tm="100000">
                                          <p:val>
                                            <p:strVal val="#ppt_x"/>
                                          </p:val>
                                        </p:tav>
                                      </p:tavLst>
                                    </p:anim>
                                    <p:anim calcmode="lin" valueType="num">
                                      <p:cBhvr additive="base">
                                        <p:cTn id="19" dur="500" fill="hold"/>
                                        <p:tgtEl>
                                          <p:spTgt spid="23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 calcmode="lin" valueType="num">
                                      <p:cBhvr additive="base">
                                        <p:cTn id="22" dur="500" fill="hold"/>
                                        <p:tgtEl>
                                          <p:spTgt spid="234"/>
                                        </p:tgtEl>
                                        <p:attrNameLst>
                                          <p:attrName>ppt_x</p:attrName>
                                        </p:attrNameLst>
                                      </p:cBhvr>
                                      <p:tavLst>
                                        <p:tav tm="0">
                                          <p:val>
                                            <p:strVal val="#ppt_x"/>
                                          </p:val>
                                        </p:tav>
                                        <p:tav tm="100000">
                                          <p:val>
                                            <p:strVal val="#ppt_x"/>
                                          </p:val>
                                        </p:tav>
                                      </p:tavLst>
                                    </p:anim>
                                    <p:anim calcmode="lin" valueType="num">
                                      <p:cBhvr additive="base">
                                        <p:cTn id="23" dur="500" fill="hold"/>
                                        <p:tgtEl>
                                          <p:spTgt spid="234"/>
                                        </p:tgtEl>
                                        <p:attrNameLst>
                                          <p:attrName>ppt_y</p:attrName>
                                        </p:attrNameLst>
                                      </p:cBhvr>
                                      <p:tavLst>
                                        <p:tav tm="0">
                                          <p:val>
                                            <p:strVal val="1+#ppt_h/2"/>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32"/>
                                        </p:tgtEl>
                                        <p:attrNameLst>
                                          <p:attrName>style.visibility</p:attrName>
                                        </p:attrNameLst>
                                      </p:cBhvr>
                                      <p:to>
                                        <p:strVal val="visible"/>
                                      </p:to>
                                    </p:set>
                                    <p:anim calcmode="lin" valueType="num">
                                      <p:cBhvr additive="base">
                                        <p:cTn id="26" dur="500" fill="hold"/>
                                        <p:tgtEl>
                                          <p:spTgt spid="232"/>
                                        </p:tgtEl>
                                        <p:attrNameLst>
                                          <p:attrName>ppt_x</p:attrName>
                                        </p:attrNameLst>
                                      </p:cBhvr>
                                      <p:tavLst>
                                        <p:tav tm="0">
                                          <p:val>
                                            <p:strVal val="1+#ppt_w/2"/>
                                          </p:val>
                                        </p:tav>
                                        <p:tav tm="100000">
                                          <p:val>
                                            <p:strVal val="#ppt_x"/>
                                          </p:val>
                                        </p:tav>
                                      </p:tavLst>
                                    </p:anim>
                                    <p:anim calcmode="lin" valueType="num">
                                      <p:cBhvr additive="base">
                                        <p:cTn id="27" dur="500" fill="hold"/>
                                        <p:tgtEl>
                                          <p:spTgt spid="232"/>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35"/>
                                        </p:tgtEl>
                                        <p:attrNameLst>
                                          <p:attrName>style.visibility</p:attrName>
                                        </p:attrNameLst>
                                      </p:cBhvr>
                                      <p:to>
                                        <p:strVal val="visible"/>
                                      </p:to>
                                    </p:set>
                                    <p:anim calcmode="lin" valueType="num">
                                      <p:cBhvr additive="base">
                                        <p:cTn id="30" dur="500" fill="hold"/>
                                        <p:tgtEl>
                                          <p:spTgt spid="235"/>
                                        </p:tgtEl>
                                        <p:attrNameLst>
                                          <p:attrName>ppt_x</p:attrName>
                                        </p:attrNameLst>
                                      </p:cBhvr>
                                      <p:tavLst>
                                        <p:tav tm="0">
                                          <p:val>
                                            <p:strVal val="1+#ppt_w/2"/>
                                          </p:val>
                                        </p:tav>
                                        <p:tav tm="100000">
                                          <p:val>
                                            <p:strVal val="#ppt_x"/>
                                          </p:val>
                                        </p:tav>
                                      </p:tavLst>
                                    </p:anim>
                                    <p:anim calcmode="lin" valueType="num">
                                      <p:cBhvr additive="base">
                                        <p:cTn id="31" dur="500" fill="hold"/>
                                        <p:tgtEl>
                                          <p:spTgt spid="235"/>
                                        </p:tgtEl>
                                        <p:attrNameLst>
                                          <p:attrName>ppt_y</p:attrName>
                                        </p:attrNameLst>
                                      </p:cBhvr>
                                      <p:tavLst>
                                        <p:tav tm="0">
                                          <p:val>
                                            <p:strVal val="#ppt_y"/>
                                          </p:val>
                                        </p:tav>
                                        <p:tav tm="100000">
                                          <p:val>
                                            <p:strVal val="#ppt_y"/>
                                          </p:val>
                                        </p:tav>
                                      </p:tavLst>
                                    </p:anim>
                                  </p:childTnLst>
                                </p:cTn>
                              </p:par>
                              <p:par>
                                <p:cTn id="32" presetID="16" presetClass="entr" presetSubtype="2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par>
                                <p:cTn id="38" presetID="16" presetClass="entr" presetSubtype="2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1" grpId="0" animBg="1"/>
      <p:bldP spid="231" grpId="1" animBg="1"/>
      <p:bldP spid="232" grpId="0" animBg="1"/>
      <p:bldP spid="232" grpId="1" animBg="1"/>
      <p:bldP spid="233" grpId="0"/>
      <p:bldP spid="233" grpId="1"/>
      <p:bldP spid="234" grpId="0"/>
      <p:bldP spid="234" grpId="1"/>
      <p:bldP spid="235" grpId="0"/>
      <p:bldP spid="23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0" y="207570"/>
            <a:ext cx="7886700" cy="783000"/>
          </a:xfrm>
        </p:spPr>
        <p:txBody>
          <a:bodyPr spcFirstLastPara="1" wrap="square" lIns="91425" tIns="91425" rIns="91425" bIns="91425" anchor="b" anchorCtr="0">
            <a:noAutofit/>
          </a:bodyPr>
          <a:lstStyle/>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rPr>
              <a:t>Simulation </a:t>
            </a:r>
            <a:r>
              <a:rPr lang="fr-FR" sz="2400" err="1">
                <a:solidFill>
                  <a:srgbClr val="0091EA"/>
                </a:solidFill>
                <a:latin typeface="Calibri" panose="020F0502020204030204" pitchFamily="34" charset="0"/>
                <a:cs typeface="Calibri" panose="020F0502020204030204" pitchFamily="34" charset="0"/>
              </a:rPr>
              <a:t>Results</a:t>
            </a:r>
            <a:endParaRPr lang="fr-FR" sz="2400">
              <a:solidFill>
                <a:srgbClr val="0091EA"/>
              </a:solidFill>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486775" y="4760595"/>
            <a:ext cx="76073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6" name="Rectangle : coins arrondis 15"/>
          <p:cNvSpPr/>
          <p:nvPr/>
        </p:nvSpPr>
        <p:spPr>
          <a:xfrm>
            <a:off x="3773103" y="988647"/>
            <a:ext cx="1591285" cy="388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cs typeface="Arial" panose="020B0604020202020204"/>
              </a:rPr>
              <a:t>Scenario</a:t>
            </a:r>
            <a:r>
              <a:rPr lang="en-US" altLang="fr-FR">
                <a:cs typeface="Arial" panose="020B0604020202020204"/>
              </a:rPr>
              <a:t> 1</a:t>
            </a:r>
            <a:endParaRPr lang="en-US" altLang="fr-FR">
              <a:cs typeface="Arial" panose="020B0604020202020204"/>
            </a:endParaRPr>
          </a:p>
        </p:txBody>
      </p:sp>
      <p:pic>
        <p:nvPicPr>
          <p:cNvPr id="17" name="Image 16" descr="Une image contenant texte, capture d’écran, diagramme, ligne&#10;&#10;Le contenu généré par l’IA peut être incorrect."/>
          <p:cNvPicPr>
            <a:picLocks noChangeAspect="1"/>
          </p:cNvPicPr>
          <p:nvPr/>
        </p:nvPicPr>
        <p:blipFill>
          <a:blip r:embed="rId1"/>
          <a:stretch>
            <a:fillRect/>
          </a:stretch>
        </p:blipFill>
        <p:spPr>
          <a:xfrm>
            <a:off x="125185" y="1779814"/>
            <a:ext cx="2710544" cy="2030188"/>
          </a:xfrm>
          <a:prstGeom prst="rect">
            <a:avLst/>
          </a:prstGeom>
        </p:spPr>
      </p:pic>
      <p:pic>
        <p:nvPicPr>
          <p:cNvPr id="18" name="Image 17" descr="Une image contenant texte, capture d’écran, affichage, nombre&#10;&#10;Le contenu généré par l’IA peut être incorrect."/>
          <p:cNvPicPr>
            <a:picLocks noChangeAspect="1"/>
          </p:cNvPicPr>
          <p:nvPr/>
        </p:nvPicPr>
        <p:blipFill>
          <a:blip r:embed="rId2"/>
          <a:stretch>
            <a:fillRect/>
          </a:stretch>
        </p:blipFill>
        <p:spPr>
          <a:xfrm>
            <a:off x="6090557" y="1779815"/>
            <a:ext cx="2710543" cy="2035629"/>
          </a:xfrm>
          <a:prstGeom prst="rect">
            <a:avLst/>
          </a:prstGeom>
        </p:spPr>
      </p:pic>
      <p:pic>
        <p:nvPicPr>
          <p:cNvPr id="19" name="Image 18" descr="Une image contenant texte, capture d’écran, diagramme, ligne&#10;&#10;Le contenu généré par l’IA peut être incorrect."/>
          <p:cNvPicPr>
            <a:picLocks noChangeAspect="1"/>
          </p:cNvPicPr>
          <p:nvPr/>
        </p:nvPicPr>
        <p:blipFill>
          <a:blip r:embed="rId3"/>
          <a:stretch>
            <a:fillRect/>
          </a:stretch>
        </p:blipFill>
        <p:spPr>
          <a:xfrm>
            <a:off x="3113313" y="1779814"/>
            <a:ext cx="2710545" cy="20301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361045" y="4760595"/>
            <a:ext cx="996950"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6" name="Rectangle : coins arrondis 15"/>
          <p:cNvSpPr/>
          <p:nvPr/>
        </p:nvSpPr>
        <p:spPr>
          <a:xfrm>
            <a:off x="3773103" y="988647"/>
            <a:ext cx="1591285" cy="388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panose="020B0604020202020204"/>
              </a:rPr>
              <a:t>Scenario 2</a:t>
            </a:r>
            <a:endParaRPr lang="fr-FR"/>
          </a:p>
        </p:txBody>
      </p:sp>
      <p:pic>
        <p:nvPicPr>
          <p:cNvPr id="4" name="Image 3" descr="Une image contenant texte, capture d’écran, diagramme, Rectangle&#10;&#10;Le contenu généré par l’IA peut être incorrect."/>
          <p:cNvPicPr>
            <a:picLocks noChangeAspect="1"/>
          </p:cNvPicPr>
          <p:nvPr/>
        </p:nvPicPr>
        <p:blipFill>
          <a:blip r:embed="rId1"/>
          <a:stretch>
            <a:fillRect/>
          </a:stretch>
        </p:blipFill>
        <p:spPr>
          <a:xfrm>
            <a:off x="2993572" y="1914504"/>
            <a:ext cx="3401786" cy="1902320"/>
          </a:xfrm>
          <a:prstGeom prst="rect">
            <a:avLst/>
          </a:prstGeom>
        </p:spPr>
      </p:pic>
      <p:pic>
        <p:nvPicPr>
          <p:cNvPr id="6" name="Image 5" descr="Une image contenant texte, capture d’écran, affichage, ligne&#10;&#10;Le contenu généré par l’IA peut être incorrect."/>
          <p:cNvPicPr>
            <a:picLocks noChangeAspect="1"/>
          </p:cNvPicPr>
          <p:nvPr/>
        </p:nvPicPr>
        <p:blipFill>
          <a:blip r:embed="rId2"/>
          <a:stretch>
            <a:fillRect/>
          </a:stretch>
        </p:blipFill>
        <p:spPr>
          <a:xfrm>
            <a:off x="6395358" y="1914504"/>
            <a:ext cx="2754088" cy="1907762"/>
          </a:xfrm>
          <a:prstGeom prst="rect">
            <a:avLst/>
          </a:prstGeom>
        </p:spPr>
      </p:pic>
      <p:pic>
        <p:nvPicPr>
          <p:cNvPr id="7" name="Image 6" descr="Une image contenant texte, capture d’écran, diagramme, Tracé&#10;&#10;Le contenu généré par l’IA peut être incorrect."/>
          <p:cNvPicPr>
            <a:picLocks noChangeAspect="1"/>
          </p:cNvPicPr>
          <p:nvPr/>
        </p:nvPicPr>
        <p:blipFill>
          <a:blip r:embed="rId3"/>
          <a:stretch>
            <a:fillRect/>
          </a:stretch>
        </p:blipFill>
        <p:spPr>
          <a:xfrm>
            <a:off x="-10885" y="1914504"/>
            <a:ext cx="3004458" cy="1903499"/>
          </a:xfrm>
          <a:prstGeom prst="rect">
            <a:avLst/>
          </a:prstGeom>
        </p:spPr>
      </p:pic>
      <p:sp>
        <p:nvSpPr>
          <p:cNvPr id="9" name="Title 8"/>
          <p:cNvSpPr>
            <a:spLocks noGrp="1"/>
          </p:cNvSpPr>
          <p:nvPr>
            <p:ph type="title"/>
          </p:nvPr>
        </p:nvSpPr>
        <p:spPr>
          <a:xfrm>
            <a:off x="659820" y="207570"/>
            <a:ext cx="7886700" cy="783000"/>
          </a:xfrm>
        </p:spPr>
        <p:txBody>
          <a:bodyPr spcFirstLastPara="1" wrap="square" lIns="91425" tIns="91425" rIns="91425" bIns="91425" anchor="b" anchorCtr="0">
            <a:noAutofit/>
          </a:bodyPr>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rPr>
              <a:t>Simulation </a:t>
            </a:r>
            <a:r>
              <a:rPr lang="fr-FR" sz="2400" err="1">
                <a:solidFill>
                  <a:srgbClr val="0091EA"/>
                </a:solidFill>
                <a:latin typeface="Calibri" panose="020F0502020204030204" pitchFamily="34" charset="0"/>
                <a:cs typeface="Calibri" panose="020F0502020204030204" pitchFamily="34" charset="0"/>
              </a:rPr>
              <a:t>Results</a:t>
            </a:r>
            <a:endParaRPr lang="fr-FR" sz="2400">
              <a:solidFill>
                <a:srgbClr val="0091EA"/>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423275" y="4760595"/>
            <a:ext cx="895985" cy="382905"/>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16" name="Rectangle : coins arrondis 15"/>
          <p:cNvSpPr/>
          <p:nvPr/>
        </p:nvSpPr>
        <p:spPr>
          <a:xfrm>
            <a:off x="3773103" y="988647"/>
            <a:ext cx="1591285" cy="388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panose="020B0604020202020204"/>
              </a:rPr>
              <a:t>Scenario 3</a:t>
            </a:r>
            <a:endParaRPr lang="fr-FR"/>
          </a:p>
        </p:txBody>
      </p:sp>
      <p:pic>
        <p:nvPicPr>
          <p:cNvPr id="4" name="Image 3" descr="Une image contenant texte, capture d’écran, diagramme, ligne&#10;&#10;Le contenu généré par l’IA peut être incorrect."/>
          <p:cNvPicPr>
            <a:picLocks noChangeAspect="1"/>
          </p:cNvPicPr>
          <p:nvPr/>
        </p:nvPicPr>
        <p:blipFill>
          <a:blip r:embed="rId1"/>
          <a:stretch>
            <a:fillRect/>
          </a:stretch>
        </p:blipFill>
        <p:spPr>
          <a:xfrm>
            <a:off x="3139125" y="1635550"/>
            <a:ext cx="3130879" cy="2349631"/>
          </a:xfrm>
          <a:prstGeom prst="rect">
            <a:avLst/>
          </a:prstGeom>
        </p:spPr>
      </p:pic>
      <p:pic>
        <p:nvPicPr>
          <p:cNvPr id="6" name="Image 5" descr="Une image contenant texte, capture d’écran, affichage, nombre&#10;&#10;Le contenu généré par l’IA peut être incorrect."/>
          <p:cNvPicPr>
            <a:picLocks noChangeAspect="1"/>
          </p:cNvPicPr>
          <p:nvPr/>
        </p:nvPicPr>
        <p:blipFill>
          <a:blip r:embed="rId2"/>
          <a:stretch>
            <a:fillRect/>
          </a:stretch>
        </p:blipFill>
        <p:spPr>
          <a:xfrm>
            <a:off x="6269611" y="1637514"/>
            <a:ext cx="2889316" cy="2343739"/>
          </a:xfrm>
          <a:prstGeom prst="rect">
            <a:avLst/>
          </a:prstGeom>
        </p:spPr>
      </p:pic>
      <p:pic>
        <p:nvPicPr>
          <p:cNvPr id="7" name="Image 6" descr="Une image contenant texte, capture d’écran, diagramme, Police&#10;&#10;Le contenu généré par l’IA peut être incorrect."/>
          <p:cNvPicPr>
            <a:picLocks noChangeAspect="1"/>
          </p:cNvPicPr>
          <p:nvPr/>
        </p:nvPicPr>
        <p:blipFill>
          <a:blip r:embed="rId3"/>
          <a:stretch>
            <a:fillRect/>
          </a:stretch>
        </p:blipFill>
        <p:spPr>
          <a:xfrm>
            <a:off x="8641" y="1633586"/>
            <a:ext cx="3124986" cy="2343740"/>
          </a:xfrm>
          <a:prstGeom prst="rect">
            <a:avLst/>
          </a:prstGeom>
        </p:spPr>
      </p:pic>
      <p:sp>
        <p:nvSpPr>
          <p:cNvPr id="9" name="Title 8"/>
          <p:cNvSpPr>
            <a:spLocks noGrp="1"/>
          </p:cNvSpPr>
          <p:nvPr>
            <p:ph type="title"/>
          </p:nvPr>
        </p:nvSpPr>
        <p:spPr>
          <a:xfrm>
            <a:off x="659820" y="207570"/>
            <a:ext cx="7886700" cy="783000"/>
          </a:xfrm>
        </p:spPr>
        <p:txBody>
          <a:bodyPr spcFirstLastPara="1" wrap="square" lIns="91425" tIns="91425" rIns="91425" bIns="91425" anchor="b" anchorCtr="0">
            <a:noAutofit/>
          </a:bodyPr>
          <a:lstStyle/>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rPr>
              <a:t>Simulation </a:t>
            </a:r>
            <a:r>
              <a:rPr lang="fr-FR" sz="2400" err="1">
                <a:solidFill>
                  <a:srgbClr val="0091EA"/>
                </a:solidFill>
                <a:latin typeface="Calibri" panose="020F0502020204030204" pitchFamily="34" charset="0"/>
                <a:cs typeface="Calibri" panose="020F0502020204030204" pitchFamily="34" charset="0"/>
              </a:rPr>
              <a:t>Results</a:t>
            </a:r>
            <a:endParaRPr lang="fr-FR" sz="2400">
              <a:solidFill>
                <a:srgbClr val="0091EA"/>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399145" y="4760595"/>
            <a:ext cx="975995" cy="382905"/>
          </a:xfrm>
        </p:spPr>
        <p:txBody>
          <a:bodyPr/>
          <a:lstStyle/>
          <a:p>
            <a:pPr algn="ctr"/>
            <a:fld id="{11F1D64E-D886-4070-BE65-C94D21F49E92}" type="slidenum">
              <a:rPr lang="fr-FR" dirty="0"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7" name="ZoneTexte 6"/>
          <p:cNvSpPr txBox="1"/>
          <p:nvPr/>
        </p:nvSpPr>
        <p:spPr>
          <a:xfrm>
            <a:off x="1595120" y="1736725"/>
            <a:ext cx="1801495"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a:solidFill>
                  <a:schemeClr val="accent1">
                    <a:lumMod val="49000"/>
                  </a:schemeClr>
                </a:solidFill>
              </a:rPr>
              <a:t>IP-</a:t>
            </a:r>
            <a:r>
              <a:rPr lang="fr-FR" err="1">
                <a:solidFill>
                  <a:schemeClr val="accent1">
                    <a:lumMod val="49000"/>
                  </a:schemeClr>
                </a:solidFill>
              </a:rPr>
              <a:t>based</a:t>
            </a:r>
            <a:r>
              <a:rPr lang="fr-FR">
                <a:solidFill>
                  <a:schemeClr val="accent1">
                    <a:lumMod val="49000"/>
                  </a:schemeClr>
                </a:solidFill>
              </a:rPr>
              <a:t> Networks</a:t>
            </a:r>
            <a:endParaRPr lang="fr-FR">
              <a:solidFill>
                <a:schemeClr val="accent1">
                  <a:lumMod val="49000"/>
                </a:schemeClr>
              </a:solidFill>
            </a:endParaRPr>
          </a:p>
        </p:txBody>
      </p:sp>
      <p:sp>
        <p:nvSpPr>
          <p:cNvPr id="8" name="ZoneTexte 7"/>
          <p:cNvSpPr txBox="1"/>
          <p:nvPr/>
        </p:nvSpPr>
        <p:spPr>
          <a:xfrm>
            <a:off x="5746030" y="1736723"/>
            <a:ext cx="2743200"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fr-FR">
                <a:solidFill>
                  <a:schemeClr val="accent1">
                    <a:lumMod val="49000"/>
                  </a:schemeClr>
                </a:solidFill>
              </a:rPr>
              <a:t>NDN Networks</a:t>
            </a:r>
            <a:endParaRPr lang="fr-FR">
              <a:solidFill>
                <a:schemeClr val="accent1">
                  <a:lumMod val="49000"/>
                </a:schemeClr>
              </a:solidFill>
            </a:endParaRPr>
          </a:p>
        </p:txBody>
      </p:sp>
      <p:pic>
        <p:nvPicPr>
          <p:cNvPr id="17" name="Picture 16" descr="speedometer (1)"/>
          <p:cNvPicPr>
            <a:picLocks noChangeAspect="1"/>
          </p:cNvPicPr>
          <p:nvPr/>
        </p:nvPicPr>
        <p:blipFill>
          <a:blip r:embed="rId1"/>
          <a:stretch>
            <a:fillRect/>
          </a:stretch>
        </p:blipFill>
        <p:spPr>
          <a:xfrm>
            <a:off x="3943985" y="2235200"/>
            <a:ext cx="1255395" cy="1255395"/>
          </a:xfrm>
          <a:prstGeom prst="rect">
            <a:avLst/>
          </a:prstGeom>
        </p:spPr>
      </p:pic>
      <p:sp>
        <p:nvSpPr>
          <p:cNvPr id="14" name="Text Box 13"/>
          <p:cNvSpPr txBox="1"/>
          <p:nvPr/>
        </p:nvSpPr>
        <p:spPr>
          <a:xfrm>
            <a:off x="4017645" y="3490595"/>
            <a:ext cx="1108075" cy="306705"/>
          </a:xfrm>
          <a:prstGeom prst="rect">
            <a:avLst/>
          </a:prstGeom>
          <a:noFill/>
        </p:spPr>
        <p:txBody>
          <a:bodyPr wrap="square" rtlCol="0">
            <a:spAutoFit/>
          </a:bodyPr>
          <a:p>
            <a:r>
              <a:rPr lang="en-US"/>
              <a:t>Throughput</a:t>
            </a:r>
            <a:endParaRPr lang="en-US"/>
          </a:p>
        </p:txBody>
      </p:sp>
      <p:pic>
        <p:nvPicPr>
          <p:cNvPr id="16" name="Picture 15" descr="versus"/>
          <p:cNvPicPr>
            <a:picLocks noChangeAspect="1"/>
          </p:cNvPicPr>
          <p:nvPr/>
        </p:nvPicPr>
        <p:blipFill>
          <a:blip r:embed="rId2"/>
          <a:stretch>
            <a:fillRect/>
          </a:stretch>
        </p:blipFill>
        <p:spPr>
          <a:xfrm>
            <a:off x="4267200" y="1626870"/>
            <a:ext cx="608330" cy="608330"/>
          </a:xfrm>
          <a:prstGeom prst="rect">
            <a:avLst/>
          </a:prstGeom>
        </p:spPr>
      </p:pic>
      <p:sp>
        <p:nvSpPr>
          <p:cNvPr id="18" name="Text Box 17"/>
          <p:cNvSpPr txBox="1"/>
          <p:nvPr/>
        </p:nvSpPr>
        <p:spPr>
          <a:xfrm>
            <a:off x="1657985" y="2995930"/>
            <a:ext cx="1876425" cy="306705"/>
          </a:xfrm>
          <a:prstGeom prst="rect">
            <a:avLst/>
          </a:prstGeom>
          <a:noFill/>
        </p:spPr>
        <p:txBody>
          <a:bodyPr wrap="square" rtlCol="0">
            <a:spAutoFit/>
          </a:bodyPr>
          <a:p>
            <a:pPr marL="0" indent="0">
              <a:buFont typeface="Arial" panose="020B0604020202020204" pitchFamily="34" charset="0"/>
              <a:buNone/>
            </a:pPr>
            <a:r>
              <a:rPr lang="en-US"/>
              <a:t>Higher Throughput</a:t>
            </a:r>
            <a:endParaRPr lang="en-US"/>
          </a:p>
        </p:txBody>
      </p:sp>
      <p:sp>
        <p:nvSpPr>
          <p:cNvPr id="19" name="Text Box 18"/>
          <p:cNvSpPr txBox="1"/>
          <p:nvPr/>
        </p:nvSpPr>
        <p:spPr>
          <a:xfrm>
            <a:off x="5746115" y="2995930"/>
            <a:ext cx="3048000" cy="306705"/>
          </a:xfrm>
          <a:prstGeom prst="rect">
            <a:avLst/>
          </a:prstGeom>
          <a:noFill/>
        </p:spPr>
        <p:txBody>
          <a:bodyPr wrap="square" rtlCol="0">
            <a:spAutoFit/>
          </a:bodyPr>
          <a:p>
            <a:pPr marL="0" indent="0">
              <a:buFont typeface="Arial" panose="020B0604020202020204" pitchFamily="34" charset="0"/>
              <a:buNone/>
            </a:pPr>
            <a:r>
              <a:rPr lang="en-US"/>
              <a:t>Lower Throughput</a:t>
            </a:r>
            <a:endParaRPr lang="en-US"/>
          </a:p>
        </p:txBody>
      </p:sp>
      <p:sp>
        <p:nvSpPr>
          <p:cNvPr id="6" name="Title 5"/>
          <p:cNvSpPr>
            <a:spLocks noGrp="1"/>
          </p:cNvSpPr>
          <p:nvPr>
            <p:ph type="title"/>
          </p:nvPr>
        </p:nvSpPr>
        <p:spPr>
          <a:xfrm>
            <a:off x="659820" y="207570"/>
            <a:ext cx="7886700" cy="783000"/>
          </a:xfrm>
        </p:spPr>
        <p:txBody>
          <a:bodyPr spcFirstLastPara="1" wrap="square" lIns="91425" tIns="91425" rIns="91425" bIns="91425" anchor="b" anchorCtr="0">
            <a:noAutofit/>
          </a:bodyPr>
          <a:lstStyle/>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Evaluation</a:t>
            </a:r>
            <a:endParaRPr lang="fr-FR" sz="2400">
              <a:solidFill>
                <a:srgbClr val="0091EA"/>
              </a:solidFill>
              <a:latin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486775" y="4760595"/>
            <a:ext cx="808355" cy="382905"/>
          </a:xfrm>
        </p:spPr>
        <p:txBody>
          <a:bodyPr/>
          <a:lstStyle/>
          <a:p>
            <a:pPr algn="ctr"/>
            <a:fld id="{11F1D64E-D886-4070-BE65-C94D21F49E92}" type="slidenum">
              <a:rPr lang="fr-FR" dirty="0"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7" name="ZoneTexte 6"/>
          <p:cNvSpPr txBox="1"/>
          <p:nvPr/>
        </p:nvSpPr>
        <p:spPr>
          <a:xfrm>
            <a:off x="1595120" y="1736725"/>
            <a:ext cx="1801495"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a:solidFill>
                  <a:schemeClr val="accent1">
                    <a:lumMod val="49000"/>
                  </a:schemeClr>
                </a:solidFill>
              </a:rPr>
              <a:t>IP-</a:t>
            </a:r>
            <a:r>
              <a:rPr lang="fr-FR" err="1">
                <a:solidFill>
                  <a:schemeClr val="accent1">
                    <a:lumMod val="49000"/>
                  </a:schemeClr>
                </a:solidFill>
              </a:rPr>
              <a:t>based</a:t>
            </a:r>
            <a:r>
              <a:rPr lang="fr-FR">
                <a:solidFill>
                  <a:schemeClr val="accent1">
                    <a:lumMod val="49000"/>
                  </a:schemeClr>
                </a:solidFill>
              </a:rPr>
              <a:t> Networks</a:t>
            </a:r>
            <a:endParaRPr lang="fr-FR">
              <a:solidFill>
                <a:schemeClr val="accent1">
                  <a:lumMod val="49000"/>
                </a:schemeClr>
              </a:solidFill>
            </a:endParaRPr>
          </a:p>
        </p:txBody>
      </p:sp>
      <p:sp>
        <p:nvSpPr>
          <p:cNvPr id="8" name="ZoneTexte 7"/>
          <p:cNvSpPr txBox="1"/>
          <p:nvPr/>
        </p:nvSpPr>
        <p:spPr>
          <a:xfrm>
            <a:off x="5746030" y="1736723"/>
            <a:ext cx="2743200"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fr-FR">
                <a:solidFill>
                  <a:schemeClr val="accent1">
                    <a:lumMod val="49000"/>
                  </a:schemeClr>
                </a:solidFill>
              </a:rPr>
              <a:t>NDN Networks</a:t>
            </a:r>
            <a:endParaRPr lang="fr-FR">
              <a:solidFill>
                <a:schemeClr val="accent1">
                  <a:lumMod val="49000"/>
                </a:schemeClr>
              </a:solidFill>
            </a:endParaRPr>
          </a:p>
        </p:txBody>
      </p:sp>
      <p:sp>
        <p:nvSpPr>
          <p:cNvPr id="14" name="Text Box 13"/>
          <p:cNvSpPr txBox="1"/>
          <p:nvPr/>
        </p:nvSpPr>
        <p:spPr>
          <a:xfrm>
            <a:off x="4267200" y="3528695"/>
            <a:ext cx="1108075" cy="306705"/>
          </a:xfrm>
          <a:prstGeom prst="rect">
            <a:avLst/>
          </a:prstGeom>
          <a:noFill/>
        </p:spPr>
        <p:txBody>
          <a:bodyPr wrap="square" rtlCol="0">
            <a:spAutoFit/>
          </a:bodyPr>
          <a:p>
            <a:r>
              <a:rPr lang="en-US"/>
              <a:t>Delay</a:t>
            </a:r>
            <a:endParaRPr lang="en-US"/>
          </a:p>
        </p:txBody>
      </p:sp>
      <p:pic>
        <p:nvPicPr>
          <p:cNvPr id="16" name="Picture 15" descr="versus"/>
          <p:cNvPicPr>
            <a:picLocks noChangeAspect="1"/>
          </p:cNvPicPr>
          <p:nvPr/>
        </p:nvPicPr>
        <p:blipFill>
          <a:blip r:embed="rId1"/>
          <a:stretch>
            <a:fillRect/>
          </a:stretch>
        </p:blipFill>
        <p:spPr>
          <a:xfrm>
            <a:off x="4267200" y="1626870"/>
            <a:ext cx="608330" cy="608330"/>
          </a:xfrm>
          <a:prstGeom prst="rect">
            <a:avLst/>
          </a:prstGeom>
        </p:spPr>
      </p:pic>
      <p:sp>
        <p:nvSpPr>
          <p:cNvPr id="18" name="Text Box 17"/>
          <p:cNvSpPr txBox="1"/>
          <p:nvPr/>
        </p:nvSpPr>
        <p:spPr>
          <a:xfrm>
            <a:off x="1809750" y="2995930"/>
            <a:ext cx="1778635" cy="306705"/>
          </a:xfrm>
          <a:prstGeom prst="rect">
            <a:avLst/>
          </a:prstGeom>
          <a:noFill/>
        </p:spPr>
        <p:txBody>
          <a:bodyPr wrap="square" rtlCol="0">
            <a:spAutoFit/>
          </a:bodyPr>
          <a:p>
            <a:pPr marL="0" indent="0">
              <a:buFont typeface="Arial" panose="020B0604020202020204" pitchFamily="34" charset="0"/>
              <a:buNone/>
            </a:pPr>
            <a:r>
              <a:rPr lang="en-US"/>
              <a:t>Higher Delay</a:t>
            </a:r>
            <a:endParaRPr lang="en-US"/>
          </a:p>
        </p:txBody>
      </p:sp>
      <p:sp>
        <p:nvSpPr>
          <p:cNvPr id="19" name="Text Box 18"/>
          <p:cNvSpPr txBox="1"/>
          <p:nvPr/>
        </p:nvSpPr>
        <p:spPr>
          <a:xfrm>
            <a:off x="5866765" y="2995930"/>
            <a:ext cx="3048000" cy="306705"/>
          </a:xfrm>
          <a:prstGeom prst="rect">
            <a:avLst/>
          </a:prstGeom>
          <a:noFill/>
        </p:spPr>
        <p:txBody>
          <a:bodyPr wrap="square" rtlCol="0">
            <a:spAutoFit/>
          </a:bodyPr>
          <a:p>
            <a:pPr marL="0" indent="0">
              <a:buFont typeface="Arial" panose="020B0604020202020204" pitchFamily="34" charset="0"/>
              <a:buNone/>
            </a:pPr>
            <a:r>
              <a:rPr lang="en-US"/>
              <a:t>Lower Delay</a:t>
            </a:r>
            <a:endParaRPr lang="en-US"/>
          </a:p>
        </p:txBody>
      </p:sp>
      <p:pic>
        <p:nvPicPr>
          <p:cNvPr id="15" name="Picture 14" descr="expired"/>
          <p:cNvPicPr>
            <a:picLocks noChangeAspect="1"/>
          </p:cNvPicPr>
          <p:nvPr/>
        </p:nvPicPr>
        <p:blipFill>
          <a:blip r:embed="rId2"/>
          <a:stretch>
            <a:fillRect/>
          </a:stretch>
        </p:blipFill>
        <p:spPr>
          <a:xfrm>
            <a:off x="4092575" y="2501900"/>
            <a:ext cx="1026795" cy="1026795"/>
          </a:xfrm>
          <a:prstGeom prst="rect">
            <a:avLst/>
          </a:prstGeom>
        </p:spPr>
      </p:pic>
      <p:sp>
        <p:nvSpPr>
          <p:cNvPr id="6" name="Title 5"/>
          <p:cNvSpPr>
            <a:spLocks noGrp="1"/>
          </p:cNvSpPr>
          <p:nvPr>
            <p:ph type="title"/>
          </p:nvPr>
        </p:nvSpPr>
        <p:spPr>
          <a:xfrm>
            <a:off x="659820" y="207570"/>
            <a:ext cx="7886700" cy="783000"/>
          </a:xfrm>
        </p:spPr>
        <p:txBody>
          <a:bodyPr spcFirstLastPara="1" wrap="square" lIns="91425" tIns="91425" rIns="91425" bIns="91425" anchor="b" anchorCtr="0">
            <a:noAutofit/>
          </a:bodyPr>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Evaluation</a:t>
            </a:r>
            <a:endParaRPr lang="fr-FR" sz="2400">
              <a:solidFill>
                <a:srgbClr val="0091EA"/>
              </a:solidFill>
              <a:latin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3" name="ZoneTexte 12"/>
          <p:cNvSpPr txBox="1"/>
          <p:nvPr/>
        </p:nvSpPr>
        <p:spPr>
          <a:xfrm>
            <a:off x="-8280" y="144474"/>
            <a:ext cx="503387" cy="553998"/>
          </a:xfrm>
          <a:prstGeom prst="rect">
            <a:avLst/>
          </a:prstGeom>
          <a:noFill/>
        </p:spPr>
        <p:txBody>
          <a:bodyPr wrap="square">
            <a:spAutoFit/>
          </a:bodyPr>
          <a:lstStyle/>
          <a:p>
            <a:pPr algn="ctr" defTabSz="685800">
              <a:buClrTx/>
              <a:defRPr/>
            </a:pPr>
            <a:r>
              <a:rPr lang="x-none" sz="3000" kern="1200">
                <a:latin typeface="Candara" panose="020E0502030303020204" pitchFamily="34" charset="0"/>
                <a:ea typeface="+mn-ea"/>
                <a:cs typeface="+mn-cs"/>
              </a:rPr>
              <a:t>5</a:t>
            </a:r>
            <a:endParaRPr lang="x-none" sz="30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5" name="Espace réservé du numéro de diapositive 8"/>
          <p:cNvSpPr>
            <a:spLocks noGrp="1"/>
          </p:cNvSpPr>
          <p:nvPr>
            <p:ph type="sldNum" sz="quarter" idx="12"/>
          </p:nvPr>
        </p:nvSpPr>
        <p:spPr>
          <a:xfrm>
            <a:off x="8486775" y="4760595"/>
            <a:ext cx="815975" cy="382905"/>
          </a:xfrm>
        </p:spPr>
        <p:txBody>
          <a:bodyPr/>
          <a:lstStyle/>
          <a:p>
            <a:pPr algn="ctr"/>
            <a:fld id="{11F1D64E-D886-4070-BE65-C94D21F49E92}" type="slidenum">
              <a:rPr lang="fr-FR" dirty="0"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7" name="ZoneTexte 6"/>
          <p:cNvSpPr txBox="1"/>
          <p:nvPr/>
        </p:nvSpPr>
        <p:spPr>
          <a:xfrm>
            <a:off x="1595120" y="1736725"/>
            <a:ext cx="1801495"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fr-FR">
                <a:solidFill>
                  <a:schemeClr val="accent1">
                    <a:lumMod val="49000"/>
                  </a:schemeClr>
                </a:solidFill>
              </a:rPr>
              <a:t>IP-</a:t>
            </a:r>
            <a:r>
              <a:rPr lang="fr-FR" err="1">
                <a:solidFill>
                  <a:schemeClr val="accent1">
                    <a:lumMod val="49000"/>
                  </a:schemeClr>
                </a:solidFill>
              </a:rPr>
              <a:t>based</a:t>
            </a:r>
            <a:r>
              <a:rPr lang="fr-FR">
                <a:solidFill>
                  <a:schemeClr val="accent1">
                    <a:lumMod val="49000"/>
                  </a:schemeClr>
                </a:solidFill>
              </a:rPr>
              <a:t> Networks</a:t>
            </a:r>
            <a:endParaRPr lang="fr-FR">
              <a:solidFill>
                <a:schemeClr val="accent1">
                  <a:lumMod val="49000"/>
                </a:schemeClr>
              </a:solidFill>
            </a:endParaRPr>
          </a:p>
        </p:txBody>
      </p:sp>
      <p:sp>
        <p:nvSpPr>
          <p:cNvPr id="8" name="ZoneTexte 7"/>
          <p:cNvSpPr txBox="1"/>
          <p:nvPr/>
        </p:nvSpPr>
        <p:spPr>
          <a:xfrm>
            <a:off x="5746030" y="1736723"/>
            <a:ext cx="2743200"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fr-FR">
                <a:solidFill>
                  <a:schemeClr val="accent1">
                    <a:lumMod val="49000"/>
                  </a:schemeClr>
                </a:solidFill>
              </a:rPr>
              <a:t>NDN Networks</a:t>
            </a:r>
            <a:endParaRPr lang="fr-FR">
              <a:solidFill>
                <a:schemeClr val="accent1">
                  <a:lumMod val="49000"/>
                </a:schemeClr>
              </a:solidFill>
            </a:endParaRPr>
          </a:p>
        </p:txBody>
      </p:sp>
      <p:sp>
        <p:nvSpPr>
          <p:cNvPr id="14" name="Text Box 13"/>
          <p:cNvSpPr txBox="1"/>
          <p:nvPr/>
        </p:nvSpPr>
        <p:spPr>
          <a:xfrm>
            <a:off x="4004945" y="3528695"/>
            <a:ext cx="1196340" cy="306705"/>
          </a:xfrm>
          <a:prstGeom prst="rect">
            <a:avLst/>
          </a:prstGeom>
          <a:noFill/>
        </p:spPr>
        <p:txBody>
          <a:bodyPr wrap="square" rtlCol="0">
            <a:spAutoFit/>
          </a:bodyPr>
          <a:p>
            <a:r>
              <a:rPr lang="en-US"/>
              <a:t>Packet Drop</a:t>
            </a:r>
            <a:endParaRPr lang="en-US"/>
          </a:p>
        </p:txBody>
      </p:sp>
      <p:pic>
        <p:nvPicPr>
          <p:cNvPr id="16" name="Picture 15" descr="versus"/>
          <p:cNvPicPr>
            <a:picLocks noChangeAspect="1"/>
          </p:cNvPicPr>
          <p:nvPr/>
        </p:nvPicPr>
        <p:blipFill>
          <a:blip r:embed="rId1"/>
          <a:stretch>
            <a:fillRect/>
          </a:stretch>
        </p:blipFill>
        <p:spPr>
          <a:xfrm>
            <a:off x="4267200" y="1626870"/>
            <a:ext cx="608330" cy="608330"/>
          </a:xfrm>
          <a:prstGeom prst="rect">
            <a:avLst/>
          </a:prstGeom>
        </p:spPr>
      </p:pic>
      <p:sp>
        <p:nvSpPr>
          <p:cNvPr id="18" name="Text Box 17"/>
          <p:cNvSpPr txBox="1"/>
          <p:nvPr/>
        </p:nvSpPr>
        <p:spPr>
          <a:xfrm>
            <a:off x="1714500" y="2995930"/>
            <a:ext cx="1778635" cy="306705"/>
          </a:xfrm>
          <a:prstGeom prst="rect">
            <a:avLst/>
          </a:prstGeom>
          <a:noFill/>
        </p:spPr>
        <p:txBody>
          <a:bodyPr wrap="square" rtlCol="0">
            <a:spAutoFit/>
          </a:bodyPr>
          <a:p>
            <a:pPr marL="0" indent="0">
              <a:buFont typeface="Arial" panose="020B0604020202020204" pitchFamily="34" charset="0"/>
              <a:buNone/>
            </a:pPr>
            <a:r>
              <a:rPr lang="en-US"/>
              <a:t>No packet drop</a:t>
            </a:r>
            <a:endParaRPr lang="en-US"/>
          </a:p>
        </p:txBody>
      </p:sp>
      <p:sp>
        <p:nvSpPr>
          <p:cNvPr id="19" name="Text Box 18"/>
          <p:cNvSpPr txBox="1"/>
          <p:nvPr/>
        </p:nvSpPr>
        <p:spPr>
          <a:xfrm>
            <a:off x="5796280" y="2995930"/>
            <a:ext cx="3048000" cy="306705"/>
          </a:xfrm>
          <a:prstGeom prst="rect">
            <a:avLst/>
          </a:prstGeom>
          <a:noFill/>
        </p:spPr>
        <p:txBody>
          <a:bodyPr wrap="square" rtlCol="0">
            <a:spAutoFit/>
          </a:bodyPr>
          <a:p>
            <a:pPr marL="0" indent="0">
              <a:buFont typeface="Arial" panose="020B0604020202020204" pitchFamily="34" charset="0"/>
              <a:buNone/>
            </a:pPr>
            <a:r>
              <a:rPr lang="en-US"/>
              <a:t>No packet drop</a:t>
            </a:r>
            <a:endParaRPr lang="en-US"/>
          </a:p>
        </p:txBody>
      </p:sp>
      <p:pic>
        <p:nvPicPr>
          <p:cNvPr id="4" name="Picture 3" descr="discount"/>
          <p:cNvPicPr>
            <a:picLocks noChangeAspect="1"/>
          </p:cNvPicPr>
          <p:nvPr/>
        </p:nvPicPr>
        <p:blipFill>
          <a:blip r:embed="rId2"/>
          <a:stretch>
            <a:fillRect/>
          </a:stretch>
        </p:blipFill>
        <p:spPr>
          <a:xfrm flipH="1">
            <a:off x="4163060" y="2712085"/>
            <a:ext cx="816610" cy="816610"/>
          </a:xfrm>
          <a:prstGeom prst="rect">
            <a:avLst/>
          </a:prstGeom>
        </p:spPr>
      </p:pic>
      <p:sp>
        <p:nvSpPr>
          <p:cNvPr id="9" name="Title 8"/>
          <p:cNvSpPr>
            <a:spLocks noGrp="1"/>
          </p:cNvSpPr>
          <p:nvPr>
            <p:ph type="title"/>
          </p:nvPr>
        </p:nvSpPr>
        <p:spPr>
          <a:xfrm>
            <a:off x="659820" y="207570"/>
            <a:ext cx="7886700" cy="783000"/>
          </a:xfrm>
        </p:spPr>
        <p:txBody>
          <a:bodyPr spcFirstLastPara="1" wrap="square" lIns="91425" tIns="91425" rIns="91425" bIns="91425" anchor="b" anchorCtr="0">
            <a:noAutofit/>
          </a:bodyPr>
          <a:lstStyle/>
          <a:p>
            <a:r>
              <a:rPr lang="fr-FR" sz="2700">
                <a:latin typeface="Calibri" panose="020F0502020204030204" pitchFamily="34" charset="0"/>
                <a:cs typeface="Calibri" panose="020F0502020204030204" pitchFamily="34" charset="0"/>
              </a:rPr>
              <a:t>Simulation </a:t>
            </a:r>
            <a:r>
              <a:rPr lang="fr-FR" sz="2700" err="1">
                <a:latin typeface="Calibri" panose="020F0502020204030204" pitchFamily="34" charset="0"/>
                <a:cs typeface="Calibri" panose="020F0502020204030204" pitchFamily="34" charset="0"/>
              </a:rPr>
              <a:t>Results</a:t>
            </a:r>
            <a:r>
              <a:rPr lang="fr-FR" sz="2700">
                <a:latin typeface="Calibri" panose="020F0502020204030204" pitchFamily="34" charset="0"/>
                <a:cs typeface="Calibri" panose="020F0502020204030204" pitchFamily="34" charset="0"/>
              </a:rPr>
              <a:t> and Evaluation</a:t>
            </a:r>
            <a:br>
              <a:rPr lang="fr-FR" sz="2400">
                <a:latin typeface="Calibri" panose="020F0502020204030204" pitchFamily="34" charset="0"/>
                <a:cs typeface="Calibri" panose="020F0502020204030204" pitchFamily="34" charset="0"/>
              </a:rPr>
            </a:br>
            <a:r>
              <a:rPr lang="fr-FR" sz="2400">
                <a:solidFill>
                  <a:srgbClr val="0091EA"/>
                </a:solidFill>
                <a:latin typeface="Calibri" panose="020F0502020204030204" pitchFamily="34" charset="0"/>
                <a:cs typeface="Calibri" panose="020F0502020204030204" pitchFamily="34" charset="0"/>
                <a:sym typeface="+mn-ea"/>
              </a:rPr>
              <a:t>Evaluation</a:t>
            </a:r>
            <a:endParaRPr lang="fr-FR" sz="2400">
              <a:solidFill>
                <a:srgbClr val="0091EA"/>
              </a:solidFill>
              <a:latin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7433"/>
            <a:ext cx="7886700" cy="783000"/>
          </a:xfrm>
        </p:spPr>
        <p:txBody>
          <a:bodyPr>
            <a:normAutofit fontScale="90000"/>
          </a:bodyPr>
          <a:lstStyle/>
          <a:p>
            <a:r>
              <a:rPr lang="fr-FR" sz="3000" dirty="0">
                <a:latin typeface="Calibri" panose="020F0502020204030204" pitchFamily="34" charset="0"/>
                <a:cs typeface="Calibri" panose="020F0502020204030204" pitchFamily="34" charset="0"/>
              </a:rPr>
              <a:t>Introduction</a:t>
            </a:r>
            <a:br>
              <a:rPr lang="fr-FR" sz="3000" dirty="0">
                <a:latin typeface="Calibri" panose="020F0502020204030204" pitchFamily="34" charset="0"/>
                <a:cs typeface="Calibri" panose="020F0502020204030204" pitchFamily="34" charset="0"/>
              </a:rPr>
            </a:br>
            <a:endParaRPr lang="fr-FR" sz="3000" dirty="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Rectangle : avec coin rogné 2"/>
          <p:cNvSpPr/>
          <p:nvPr/>
        </p:nvSpPr>
        <p:spPr>
          <a:xfrm rot="16200000">
            <a:off x="8610772" y="4610420"/>
            <a:ext cx="474425"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7" name="Espace réservé du numéro de diapositive 8"/>
          <p:cNvSpPr>
            <a:spLocks noGrp="1"/>
          </p:cNvSpPr>
          <p:nvPr>
            <p:ph type="sldNum" sz="quarter" idx="12"/>
          </p:nvPr>
        </p:nvSpPr>
        <p:spPr>
          <a:xfrm>
            <a:off x="8551964" y="4742518"/>
            <a:ext cx="592038" cy="400983"/>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2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1</a:t>
            </a:r>
            <a:endParaRPr lang="x-none" sz="3300" kern="1200">
              <a:latin typeface="Candara" panose="020E0502030303020204" pitchFamily="34" charset="0"/>
              <a:ea typeface="+mn-ea"/>
              <a:cs typeface="+mn-cs"/>
            </a:endParaRPr>
          </a:p>
        </p:txBody>
      </p:sp>
      <p:grpSp>
        <p:nvGrpSpPr>
          <p:cNvPr id="6" name="Groupe 5"/>
          <p:cNvGrpSpPr/>
          <p:nvPr/>
        </p:nvGrpSpPr>
        <p:grpSpPr>
          <a:xfrm>
            <a:off x="921627" y="1680911"/>
            <a:ext cx="2230122" cy="1774667"/>
            <a:chOff x="921627" y="1680911"/>
            <a:chExt cx="2230122" cy="1774667"/>
          </a:xfrm>
        </p:grpSpPr>
        <p:pic>
          <p:nvPicPr>
            <p:cNvPr id="1026" name="Picture 2" descr="Global Network - Free networking ic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882" y="2584757"/>
              <a:ext cx="870821" cy="87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ent Management Icon Vector Art, Icons, and Graphics for Free Downloa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134000"/>
                      </a14:imgEffect>
                    </a14:imgLayer>
                  </a14:imgProps>
                </a:ext>
                <a:ext uri="{28A0092B-C50C-407E-A947-70E740481C1C}">
                  <a14:useLocalDpi xmlns:a14="http://schemas.microsoft.com/office/drawing/2010/main" val="0"/>
                </a:ext>
              </a:extLst>
            </a:blip>
            <a:srcRect/>
            <a:stretch>
              <a:fillRect/>
            </a:stretch>
          </p:blipFill>
          <p:spPr bwMode="auto">
            <a:xfrm>
              <a:off x="921627" y="1776247"/>
              <a:ext cx="865560" cy="549416"/>
            </a:xfrm>
            <a:prstGeom prst="rect">
              <a:avLst/>
            </a:prstGeom>
            <a:pattFill prst="pct5">
              <a:fgClr>
                <a:schemeClr val="accent1"/>
              </a:fgClr>
              <a:bgClr>
                <a:schemeClr val="bg1"/>
              </a:bgClr>
            </a:pattFill>
            <a:ln>
              <a:noFill/>
            </a:ln>
          </p:spPr>
        </p:pic>
        <p:pic>
          <p:nvPicPr>
            <p:cNvPr id="1030" name="Picture 6" descr="Content marketing - Free marketing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61" y="1680911"/>
              <a:ext cx="740088" cy="7400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Tcp Generic color lineal-color icon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762" y="1899834"/>
            <a:ext cx="1343831" cy="134383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VS Versus Symbol Logo PNG vector in SVG, PDF, AI, CDR format"/>
          <p:cNvSpPr>
            <a:spLocks noChangeAspect="1" noChangeArrowheads="1"/>
          </p:cNvSpPr>
          <p:nvPr/>
        </p:nvSpPr>
        <p:spPr bwMode="auto">
          <a:xfrm>
            <a:off x="3009243" y="1008993"/>
            <a:ext cx="1715157" cy="17151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1" name="Image 1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3647376" y="1899834"/>
            <a:ext cx="2046477" cy="1536039"/>
          </a:xfrm>
          <a:prstGeom prst="rect">
            <a:avLst/>
          </a:prstGeom>
        </p:spPr>
      </p:pic>
      <p:sp>
        <p:nvSpPr>
          <p:cNvPr id="4" name="ZoneTexte 3"/>
          <p:cNvSpPr txBox="1"/>
          <p:nvPr/>
        </p:nvSpPr>
        <p:spPr>
          <a:xfrm>
            <a:off x="764628" y="3515710"/>
            <a:ext cx="2506717" cy="338554"/>
          </a:xfrm>
          <a:prstGeom prst="rect">
            <a:avLst/>
          </a:prstGeom>
          <a:noFill/>
        </p:spPr>
        <p:txBody>
          <a:bodyPr wrap="square" rtlCol="0">
            <a:spAutoFit/>
          </a:bodyPr>
          <a:lstStyle/>
          <a:p>
            <a:pPr algn="ctr"/>
            <a:r>
              <a:rPr lang="fr-FR" sz="1600" b="1" dirty="0" err="1">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Named</a:t>
            </a: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Data Networking </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ZoneTexte 4"/>
          <p:cNvSpPr txBox="1"/>
          <p:nvPr/>
        </p:nvSpPr>
        <p:spPr>
          <a:xfrm>
            <a:off x="6445761" y="3515710"/>
            <a:ext cx="1343831" cy="338554"/>
          </a:xfrm>
          <a:prstGeom prst="rect">
            <a:avLst/>
          </a:prstGeom>
          <a:noFill/>
        </p:spPr>
        <p:txBody>
          <a:bodyPr wrap="square" rtlCol="0">
            <a:spAutoFit/>
          </a:bodyPr>
          <a:lstStyle/>
          <a:p>
            <a:pPr algn="ct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TCP/IP</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18"/>
          <p:cNvSpPr/>
          <p:nvPr/>
        </p:nvSpPr>
        <p:spPr>
          <a:xfrm>
            <a:off x="945000" y="-3572"/>
            <a:ext cx="945000" cy="945000"/>
          </a:xfrm>
          <a:prstGeom prst="triangle">
            <a:avLst>
              <a:gd name="adj" fmla="val 0"/>
            </a:avLst>
          </a:prstGeom>
          <a:solidFill>
            <a:srgbClr val="394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7" name="Rectangle 6"/>
          <p:cNvSpPr/>
          <p:nvPr/>
        </p:nvSpPr>
        <p:spPr>
          <a:xfrm>
            <a:off x="0" y="0"/>
            <a:ext cx="945000" cy="945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4500">
                <a:latin typeface="Candara" panose="020E0502030303020204" pitchFamily="34" charset="0"/>
              </a:rPr>
              <a:t>5</a:t>
            </a:r>
            <a:endParaRPr lang="x-none" sz="4500">
              <a:latin typeface="Candara" panose="020E0502030303020204" pitchFamily="34" charset="0"/>
            </a:endParaRPr>
          </a:p>
        </p:txBody>
      </p:sp>
      <p:sp>
        <p:nvSpPr>
          <p:cNvPr id="8" name="Isosceles Triangle 20"/>
          <p:cNvSpPr/>
          <p:nvPr/>
        </p:nvSpPr>
        <p:spPr>
          <a:xfrm rot="5400000">
            <a:off x="0" y="945000"/>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9" name="Isosceles Triangle 21"/>
          <p:cNvSpPr/>
          <p:nvPr/>
        </p:nvSpPr>
        <p:spPr>
          <a:xfrm rot="10800000">
            <a:off x="945000" y="-3572"/>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0" name="Isosceles Triangle 22"/>
          <p:cNvSpPr/>
          <p:nvPr/>
        </p:nvSpPr>
        <p:spPr>
          <a:xfrm rot="5400000">
            <a:off x="1890000" y="-3572"/>
            <a:ext cx="945000" cy="945000"/>
          </a:xfrm>
          <a:prstGeom prst="triangle">
            <a:avLst>
              <a:gd name="adj" fmla="val 0"/>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1" name="Title 1"/>
          <p:cNvSpPr>
            <a:spLocks noGrp="1"/>
          </p:cNvSpPr>
          <p:nvPr>
            <p:ph type="title"/>
          </p:nvPr>
        </p:nvSpPr>
        <p:spPr>
          <a:xfrm>
            <a:off x="947940" y="1973081"/>
            <a:ext cx="7280777" cy="1197042"/>
          </a:xfrm>
        </p:spPr>
        <p:txBody>
          <a:bodyPr>
            <a:noAutofit/>
          </a:bodyPr>
          <a:lstStyle/>
          <a:p>
            <a:pPr algn="ctr"/>
            <a:r>
              <a:rPr lang="fr-FR" sz="3600">
                <a:latin typeface="Calibri" panose="020F0502020204030204" pitchFamily="34" charset="0"/>
                <a:cs typeface="Calibri" panose="020F0502020204030204" pitchFamily="34" charset="0"/>
              </a:rPr>
              <a:t>Conclusion and perspectives </a:t>
            </a:r>
            <a:endParaRPr lang="fr-FR" sz="3600">
              <a:latin typeface="Calibri" panose="020F0502020204030204" pitchFamily="34" charset="0"/>
              <a:cs typeface="Calibri" panose="020F0502020204030204" pitchFamily="34" charset="0"/>
            </a:endParaRPr>
          </a:p>
        </p:txBody>
      </p:sp>
      <p:sp>
        <p:nvSpPr>
          <p:cNvPr id="12" name="Rectangle 11"/>
          <p:cNvSpPr/>
          <p:nvPr/>
        </p:nvSpPr>
        <p:spPr>
          <a:xfrm>
            <a:off x="1160212" y="3167550"/>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263" y="104156"/>
            <a:ext cx="7886700" cy="783000"/>
          </a:xfrm>
        </p:spPr>
        <p:txBody>
          <a:bodyPr>
            <a:normAutofit/>
          </a:bodyPr>
          <a:lstStyle/>
          <a:p>
            <a:r>
              <a:rPr lang="fr-FR" sz="3110">
                <a:latin typeface="Calibri" panose="020F0502020204030204" pitchFamily="34" charset="0"/>
                <a:cs typeface="Calibri" panose="020F0502020204030204" pitchFamily="34" charset="0"/>
              </a:rPr>
              <a:t>Conclusion </a:t>
            </a:r>
            <a:endParaRPr lang="fr-FR" sz="311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0" y="184217"/>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5</a:t>
            </a:r>
            <a:endParaRPr lang="x-none" sz="3300" kern="1200">
              <a:latin typeface="Candara" panose="020E0502030303020204" pitchFamily="34" charset="0"/>
              <a:ea typeface="+mn-ea"/>
              <a:cs typeface="+mn-cs"/>
            </a:endParaRPr>
          </a:p>
        </p:txBody>
      </p:sp>
      <p:sp>
        <p:nvSpPr>
          <p:cNvPr id="3" name="Rectangle : avec coin rogné 2"/>
          <p:cNvSpPr/>
          <p:nvPr/>
        </p:nvSpPr>
        <p:spPr>
          <a:xfrm rot="16200000">
            <a:off x="8603117" y="4602765"/>
            <a:ext cx="489736"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4" name="Espace réservé du numéro de diapositive 8"/>
          <p:cNvSpPr>
            <a:spLocks noGrp="1"/>
          </p:cNvSpPr>
          <p:nvPr>
            <p:ph type="sldNum" sz="quarter" idx="12"/>
          </p:nvPr>
        </p:nvSpPr>
        <p:spPr>
          <a:xfrm>
            <a:off x="8486775" y="4760595"/>
            <a:ext cx="720090" cy="382905"/>
          </a:xfrm>
        </p:spPr>
        <p:txBody>
          <a:bodyPr/>
          <a:lstStyle/>
          <a:p>
            <a:pPr algn="ctr"/>
            <a:fld id="{11F1D64E-D886-4070-BE65-C94D21F49E92}" type="slidenum">
              <a:rPr lang="fr-FR" dirty="0"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5" name="Google Shape;1559;p69"/>
          <p:cNvSpPr/>
          <p:nvPr/>
        </p:nvSpPr>
        <p:spPr>
          <a:xfrm>
            <a:off x="577019" y="1473453"/>
            <a:ext cx="512956" cy="457200"/>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1560;p69"/>
          <p:cNvSpPr/>
          <p:nvPr/>
        </p:nvSpPr>
        <p:spPr>
          <a:xfrm>
            <a:off x="577019" y="2338231"/>
            <a:ext cx="512956" cy="457200"/>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1562;p69"/>
          <p:cNvSpPr txBox="1"/>
          <p:nvPr/>
        </p:nvSpPr>
        <p:spPr>
          <a:xfrm>
            <a:off x="1338779" y="1420427"/>
            <a:ext cx="6778703" cy="99253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Feasibility of NDN for ECRMT</a:t>
            </a:r>
            <a:r>
              <a:rPr lang="en-US" sz="1200">
                <a:solidFill>
                  <a:schemeClr val="dk1"/>
                </a:solidFill>
              </a:rPr>
              <a:t>:</a:t>
            </a:r>
            <a:endParaRPr lang="fr-FR" sz="1200">
              <a:solidFill>
                <a:schemeClr val="dk1"/>
              </a:solidFill>
            </a:endParaRPr>
          </a:p>
          <a:p>
            <a:r>
              <a:rPr lang="en-US" sz="1200">
                <a:solidFill>
                  <a:schemeClr val="dk1"/>
                </a:solidFill>
              </a:rPr>
              <a:t>The simulation study demonstrates that Named Data Networking (NDN) is a feasible alternative to the existing TCP/IP-based network for ECRMT, with notable advantages in specific scenarios.</a:t>
            </a:r>
            <a:endParaRPr lang="en-US" sz="1200">
              <a:solidFill>
                <a:schemeClr val="dk1"/>
              </a:solidFill>
            </a:endParaRPr>
          </a:p>
          <a:p>
            <a:pPr marL="285750" indent="-285750">
              <a:buChar char="•"/>
            </a:pPr>
            <a:endParaRPr lang="en-US" sz="1050"/>
          </a:p>
          <a:p>
            <a:pPr marL="0" marR="0" lvl="0" indent="0" algn="l">
              <a:spcBef>
                <a:spcPts val="0"/>
              </a:spcBef>
              <a:spcAft>
                <a:spcPts val="0"/>
              </a:spcAft>
              <a:buNone/>
            </a:pPr>
            <a:endParaRPr lang="en-US" sz="1200">
              <a:solidFill>
                <a:schemeClr val="dk1"/>
              </a:solidFill>
              <a:latin typeface="Arial" panose="020B0604020202020204"/>
              <a:ea typeface="Arial" panose="020B0604020202020204"/>
              <a:cs typeface="Arial" panose="020B0604020202020204"/>
            </a:endParaRPr>
          </a:p>
        </p:txBody>
      </p:sp>
      <p:sp>
        <p:nvSpPr>
          <p:cNvPr id="16" name="Google Shape;1563;p69"/>
          <p:cNvSpPr/>
          <p:nvPr/>
        </p:nvSpPr>
        <p:spPr>
          <a:xfrm>
            <a:off x="577019" y="3289323"/>
            <a:ext cx="512956" cy="457200"/>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 name="Google Shape;1567;p69"/>
          <p:cNvPicPr preferRelativeResize="0"/>
          <p:nvPr/>
        </p:nvPicPr>
        <p:blipFill rotWithShape="1">
          <a:blip r:embed="rId1"/>
          <a:srcRect/>
          <a:stretch>
            <a:fillRect/>
          </a:stretch>
        </p:blipFill>
        <p:spPr>
          <a:xfrm>
            <a:off x="640691" y="1215080"/>
            <a:ext cx="702208" cy="702208"/>
          </a:xfrm>
          <a:prstGeom prst="rect">
            <a:avLst/>
          </a:prstGeom>
          <a:noFill/>
          <a:ln>
            <a:noFill/>
          </a:ln>
        </p:spPr>
      </p:pic>
      <p:pic>
        <p:nvPicPr>
          <p:cNvPr id="22" name="Google Shape;1568;p69"/>
          <p:cNvPicPr preferRelativeResize="0"/>
          <p:nvPr/>
        </p:nvPicPr>
        <p:blipFill rotWithShape="1">
          <a:blip r:embed="rId1"/>
          <a:srcRect/>
          <a:stretch>
            <a:fillRect/>
          </a:stretch>
        </p:blipFill>
        <p:spPr>
          <a:xfrm>
            <a:off x="638103" y="2127273"/>
            <a:ext cx="702208" cy="702208"/>
          </a:xfrm>
          <a:prstGeom prst="rect">
            <a:avLst/>
          </a:prstGeom>
          <a:noFill/>
          <a:ln>
            <a:noFill/>
          </a:ln>
        </p:spPr>
      </p:pic>
      <p:pic>
        <p:nvPicPr>
          <p:cNvPr id="23" name="Google Shape;1569;p69"/>
          <p:cNvPicPr preferRelativeResize="0"/>
          <p:nvPr/>
        </p:nvPicPr>
        <p:blipFill rotWithShape="1">
          <a:blip r:embed="rId1"/>
          <a:srcRect/>
          <a:stretch>
            <a:fillRect/>
          </a:stretch>
        </p:blipFill>
        <p:spPr>
          <a:xfrm>
            <a:off x="635515" y="3039466"/>
            <a:ext cx="702208" cy="702208"/>
          </a:xfrm>
          <a:prstGeom prst="rect">
            <a:avLst/>
          </a:prstGeom>
          <a:noFill/>
          <a:ln>
            <a:noFill/>
          </a:ln>
        </p:spPr>
      </p:pic>
      <p:sp>
        <p:nvSpPr>
          <p:cNvPr id="6" name="Google Shape;1562;p69"/>
          <p:cNvSpPr txBox="1"/>
          <p:nvPr/>
        </p:nvSpPr>
        <p:spPr>
          <a:xfrm>
            <a:off x="1338779" y="2292406"/>
            <a:ext cx="677870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Performance Improvements</a:t>
            </a:r>
            <a:r>
              <a:rPr lang="en-US" sz="1200">
                <a:solidFill>
                  <a:schemeClr val="dk1"/>
                </a:solidFill>
              </a:rPr>
              <a:t>:</a:t>
            </a:r>
            <a:endParaRPr lang="fr-FR">
              <a:solidFill>
                <a:schemeClr val="dk1"/>
              </a:solidFill>
            </a:endParaRPr>
          </a:p>
          <a:p>
            <a:r>
              <a:rPr lang="en-US" sz="1200">
                <a:solidFill>
                  <a:schemeClr val="dk1"/>
                </a:solidFill>
              </a:rPr>
              <a:t>NDN reduces delay and enhances efficiency through its in-network caching mechanism, which allows for quicker data retrieval and reduced dependency on producers.</a:t>
            </a:r>
            <a:endParaRPr lang="en-US">
              <a:solidFill>
                <a:schemeClr val="dk1"/>
              </a:solidFill>
            </a:endParaRPr>
          </a:p>
        </p:txBody>
      </p:sp>
      <p:sp>
        <p:nvSpPr>
          <p:cNvPr id="7" name="Google Shape;1562;p69"/>
          <p:cNvSpPr txBox="1"/>
          <p:nvPr/>
        </p:nvSpPr>
        <p:spPr>
          <a:xfrm>
            <a:off x="1338779" y="3182061"/>
            <a:ext cx="677870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Traffic Optimization</a:t>
            </a:r>
            <a:r>
              <a:rPr lang="en-US" sz="1200">
                <a:solidFill>
                  <a:schemeClr val="dk1"/>
                </a:solidFill>
              </a:rPr>
              <a:t>:</a:t>
            </a:r>
            <a:endParaRPr lang="fr-FR">
              <a:solidFill>
                <a:schemeClr val="dk1"/>
              </a:solidFill>
            </a:endParaRPr>
          </a:p>
          <a:p>
            <a:r>
              <a:rPr lang="en-US" sz="1200">
                <a:solidFill>
                  <a:schemeClr val="dk1"/>
                </a:solidFill>
              </a:rPr>
              <a:t>By leveraging content stores, NDN minimizes redundant traffic, significantly lowering network congestion and improving overall performance during high-demand scenarios.</a:t>
            </a:r>
            <a:endParaRPr lang="en-US">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263" y="104156"/>
            <a:ext cx="7886700" cy="783000"/>
          </a:xfrm>
        </p:spPr>
        <p:txBody>
          <a:bodyPr>
            <a:normAutofit/>
          </a:bodyPr>
          <a:lstStyle/>
          <a:p>
            <a:r>
              <a:rPr lang="fr-FR" sz="2800">
                <a:latin typeface="Calibri" panose="020F0502020204030204" pitchFamily="34" charset="0"/>
                <a:cs typeface="Calibri" panose="020F0502020204030204" pitchFamily="34" charset="0"/>
              </a:rPr>
              <a:t>Perspectives</a:t>
            </a:r>
            <a:endParaRPr lang="fr-FR" sz="280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24" name="ZoneTexte 23"/>
          <p:cNvSpPr txBox="1"/>
          <p:nvPr/>
        </p:nvSpPr>
        <p:spPr>
          <a:xfrm>
            <a:off x="0" y="184217"/>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5</a:t>
            </a:r>
            <a:endParaRPr lang="x-none" sz="3300" kern="1200">
              <a:latin typeface="Candara" panose="020E0502030303020204" pitchFamily="34" charset="0"/>
              <a:ea typeface="+mn-ea"/>
              <a:cs typeface="+mn-cs"/>
            </a:endParaRPr>
          </a:p>
        </p:txBody>
      </p:sp>
      <p:sp>
        <p:nvSpPr>
          <p:cNvPr id="3" name="Rectangle : avec coin rogné 2"/>
          <p:cNvSpPr/>
          <p:nvPr/>
        </p:nvSpPr>
        <p:spPr>
          <a:xfrm rot="16200000">
            <a:off x="8599170" y="4598670"/>
            <a:ext cx="497840" cy="591820"/>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4" name="Espace réservé du numéro de diapositive 8"/>
          <p:cNvSpPr>
            <a:spLocks noGrp="1"/>
          </p:cNvSpPr>
          <p:nvPr>
            <p:ph type="sldNum" sz="quarter" idx="12"/>
          </p:nvPr>
        </p:nvSpPr>
        <p:spPr>
          <a:xfrm>
            <a:off x="8272145" y="4760595"/>
            <a:ext cx="982980" cy="382905"/>
          </a:xfrm>
        </p:spPr>
        <p:txBody>
          <a:bodyPr/>
          <a:lstStyle/>
          <a:p>
            <a:pPr algn="ctr"/>
            <a:fld id="{11F1D64E-D886-4070-BE65-C94D21F49E92}" type="slidenum">
              <a:rPr lang="fr-FR" dirty="0"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53 </a:t>
            </a:r>
            <a:endParaRPr lang="fr-FR">
              <a:ln w="0"/>
              <a:solidFill>
                <a:schemeClr val="tx1"/>
              </a:solidFill>
              <a:effectLst>
                <a:outerShdw blurRad="38100" dist="19050" dir="2700000" algn="tl" rotWithShape="0">
                  <a:schemeClr val="dk1">
                    <a:alpha val="40000"/>
                  </a:schemeClr>
                </a:outerShdw>
              </a:effectLst>
            </a:endParaRPr>
          </a:p>
        </p:txBody>
      </p:sp>
      <p:sp>
        <p:nvSpPr>
          <p:cNvPr id="15" name="Google Shape;1562;p69"/>
          <p:cNvSpPr txBox="1"/>
          <p:nvPr/>
        </p:nvSpPr>
        <p:spPr>
          <a:xfrm>
            <a:off x="1338779" y="1420427"/>
            <a:ext cx="677870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Potential for Future Implementation</a:t>
            </a:r>
            <a:r>
              <a:rPr lang="en-US" sz="1200">
                <a:solidFill>
                  <a:schemeClr val="dk1"/>
                </a:solidFill>
              </a:rPr>
              <a:t>:</a:t>
            </a:r>
            <a:endParaRPr lang="fr-FR">
              <a:solidFill>
                <a:schemeClr val="dk1"/>
              </a:solidFill>
            </a:endParaRPr>
          </a:p>
          <a:p>
            <a:r>
              <a:rPr lang="en-US" sz="1200">
                <a:solidFill>
                  <a:schemeClr val="dk1"/>
                </a:solidFill>
              </a:rPr>
              <a:t>The study highlights NDN’s suitability for ECRMT’s network, paving the way for further research and potential implementation to improve network scalability, efficiency, and performance.</a:t>
            </a:r>
            <a:endParaRPr lang="en-US">
              <a:solidFill>
                <a:schemeClr val="dk1"/>
              </a:solidFill>
            </a:endParaRPr>
          </a:p>
        </p:txBody>
      </p:sp>
      <p:sp>
        <p:nvSpPr>
          <p:cNvPr id="6" name="Google Shape;1562;p69"/>
          <p:cNvSpPr txBox="1"/>
          <p:nvPr/>
        </p:nvSpPr>
        <p:spPr>
          <a:xfrm>
            <a:off x="1338779" y="2292406"/>
            <a:ext cx="677870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Recommendation for ECRMT</a:t>
            </a:r>
            <a:r>
              <a:rPr lang="en-US" sz="1200">
                <a:solidFill>
                  <a:schemeClr val="dk1"/>
                </a:solidFill>
              </a:rPr>
              <a:t>:</a:t>
            </a:r>
            <a:endParaRPr lang="fr-FR">
              <a:solidFill>
                <a:schemeClr val="dk1"/>
              </a:solidFill>
            </a:endParaRPr>
          </a:p>
          <a:p>
            <a:r>
              <a:rPr lang="en-US" sz="1200">
                <a:solidFill>
                  <a:schemeClr val="dk1"/>
                </a:solidFill>
              </a:rPr>
              <a:t>It is recommended to conduct pilot deployments of NDN in specific areas of the network to validate its practical benefits and address any operational challenges.</a:t>
            </a:r>
            <a:endParaRPr lang="en-US">
              <a:solidFill>
                <a:schemeClr val="dk1"/>
              </a:solidFill>
            </a:endParaRPr>
          </a:p>
        </p:txBody>
      </p:sp>
      <p:sp>
        <p:nvSpPr>
          <p:cNvPr id="7" name="Google Shape;1562;p69"/>
          <p:cNvSpPr txBox="1"/>
          <p:nvPr/>
        </p:nvSpPr>
        <p:spPr>
          <a:xfrm>
            <a:off x="1338779" y="3182061"/>
            <a:ext cx="677870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200" b="1">
                <a:solidFill>
                  <a:schemeClr val="dk1"/>
                </a:solidFill>
              </a:rPr>
              <a:t>Challenges in NDN Adoption</a:t>
            </a:r>
            <a:r>
              <a:rPr lang="en-US" sz="1200">
                <a:solidFill>
                  <a:schemeClr val="dk1"/>
                </a:solidFill>
              </a:rPr>
              <a:t>:</a:t>
            </a:r>
            <a:endParaRPr lang="fr-FR">
              <a:solidFill>
                <a:schemeClr val="dk1"/>
              </a:solidFill>
            </a:endParaRPr>
          </a:p>
          <a:p>
            <a:r>
              <a:rPr lang="en-US" sz="1200">
                <a:solidFill>
                  <a:schemeClr val="dk1"/>
                </a:solidFill>
              </a:rPr>
              <a:t>While NDN provides clear benefits, its performance is influenced by factors like routing policies, content store size, and interest packet rates, requiring careful tuning for optimal results.</a:t>
            </a:r>
            <a:endParaRPr lang="en-US">
              <a:solidFill>
                <a:schemeClr val="dk1"/>
              </a:solidFill>
            </a:endParaRPr>
          </a:p>
        </p:txBody>
      </p:sp>
      <p:sp>
        <p:nvSpPr>
          <p:cNvPr id="31" name="Google Shape;1580;p70"/>
          <p:cNvSpPr/>
          <p:nvPr/>
        </p:nvSpPr>
        <p:spPr>
          <a:xfrm>
            <a:off x="976630" y="1376680"/>
            <a:ext cx="361950" cy="323215"/>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9" name="Google Shape;1588;p70"/>
          <p:cNvPicPr preferRelativeResize="0"/>
          <p:nvPr/>
        </p:nvPicPr>
        <p:blipFill rotWithShape="1">
          <a:blip r:embed="rId1"/>
          <a:srcRect/>
          <a:stretch>
            <a:fillRect/>
          </a:stretch>
        </p:blipFill>
        <p:spPr>
          <a:xfrm>
            <a:off x="665480" y="991870"/>
            <a:ext cx="545465" cy="646430"/>
          </a:xfrm>
          <a:prstGeom prst="rect">
            <a:avLst/>
          </a:prstGeom>
          <a:noFill/>
          <a:ln>
            <a:noFill/>
          </a:ln>
        </p:spPr>
      </p:pic>
      <p:sp>
        <p:nvSpPr>
          <p:cNvPr id="8" name="Google Shape;1580;p70"/>
          <p:cNvSpPr/>
          <p:nvPr/>
        </p:nvSpPr>
        <p:spPr>
          <a:xfrm>
            <a:off x="976630" y="2279650"/>
            <a:ext cx="361950" cy="323215"/>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1580;p70"/>
          <p:cNvSpPr/>
          <p:nvPr/>
        </p:nvSpPr>
        <p:spPr>
          <a:xfrm>
            <a:off x="976630" y="3164205"/>
            <a:ext cx="361950" cy="323215"/>
          </a:xfrm>
          <a:prstGeom prst="roundRect">
            <a:avLst>
              <a:gd name="adj" fmla="val 16667"/>
            </a:avLst>
          </a:pr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1" name="Google Shape;1588;p70"/>
          <p:cNvPicPr preferRelativeResize="0"/>
          <p:nvPr/>
        </p:nvPicPr>
        <p:blipFill rotWithShape="1">
          <a:blip r:embed="rId1"/>
          <a:srcRect/>
          <a:stretch>
            <a:fillRect/>
          </a:stretch>
        </p:blipFill>
        <p:spPr>
          <a:xfrm>
            <a:off x="665480" y="1882775"/>
            <a:ext cx="545465" cy="646430"/>
          </a:xfrm>
          <a:prstGeom prst="rect">
            <a:avLst/>
          </a:prstGeom>
          <a:noFill/>
          <a:ln>
            <a:noFill/>
          </a:ln>
        </p:spPr>
      </p:pic>
      <p:pic>
        <p:nvPicPr>
          <p:cNvPr id="12" name="Google Shape;1588;p70"/>
          <p:cNvPicPr preferRelativeResize="0"/>
          <p:nvPr/>
        </p:nvPicPr>
        <p:blipFill rotWithShape="1">
          <a:blip r:embed="rId1"/>
          <a:srcRect/>
          <a:stretch>
            <a:fillRect/>
          </a:stretch>
        </p:blipFill>
        <p:spPr>
          <a:xfrm>
            <a:off x="665480" y="2773680"/>
            <a:ext cx="545465" cy="64643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11640" y="1429245"/>
            <a:ext cx="8720720" cy="1144467"/>
          </a:xfrm>
        </p:spPr>
        <p:txBody>
          <a:bodyPr>
            <a:noAutofit/>
          </a:bodyPr>
          <a:lstStyle/>
          <a:p>
            <a:pPr algn="ctr"/>
            <a:r>
              <a:rPr lang="fr-FR" sz="3600" err="1">
                <a:latin typeface="Calibri" panose="020F0502020204030204" pitchFamily="34" charset="0"/>
                <a:cs typeface="Calibri" panose="020F0502020204030204" pitchFamily="34" charset="0"/>
              </a:rPr>
              <a:t>Thank</a:t>
            </a:r>
            <a:r>
              <a:rPr lang="fr-FR" sz="3600">
                <a:latin typeface="Calibri" panose="020F0502020204030204" pitchFamily="34" charset="0"/>
                <a:cs typeface="Calibri" panose="020F0502020204030204" pitchFamily="34" charset="0"/>
              </a:rPr>
              <a:t> </a:t>
            </a:r>
            <a:r>
              <a:rPr lang="fr-FR" sz="3600" err="1">
                <a:latin typeface="Calibri" panose="020F0502020204030204" pitchFamily="34" charset="0"/>
                <a:cs typeface="Calibri" panose="020F0502020204030204" pitchFamily="34" charset="0"/>
              </a:rPr>
              <a:t>you</a:t>
            </a:r>
            <a:r>
              <a:rPr lang="fr-FR" sz="3600">
                <a:latin typeface="Calibri" panose="020F0502020204030204" pitchFamily="34" charset="0"/>
                <a:cs typeface="Calibri" panose="020F0502020204030204" pitchFamily="34" charset="0"/>
              </a:rPr>
              <a:t> for </a:t>
            </a:r>
            <a:r>
              <a:rPr lang="fr-FR" sz="3600" err="1">
                <a:latin typeface="Calibri" panose="020F0502020204030204" pitchFamily="34" charset="0"/>
                <a:cs typeface="Calibri" panose="020F0502020204030204" pitchFamily="34" charset="0"/>
              </a:rPr>
              <a:t>your</a:t>
            </a:r>
            <a:r>
              <a:rPr lang="fr-FR" sz="3600">
                <a:latin typeface="Calibri" panose="020F0502020204030204" pitchFamily="34" charset="0"/>
                <a:cs typeface="Calibri" panose="020F0502020204030204" pitchFamily="34" charset="0"/>
              </a:rPr>
              <a:t> attention</a:t>
            </a:r>
            <a:endParaRPr lang="fr-FR" sz="3600">
              <a:latin typeface="Calibri" panose="020F0502020204030204" pitchFamily="34" charset="0"/>
              <a:cs typeface="Calibri" panose="020F0502020204030204" pitchFamily="34" charset="0"/>
            </a:endParaRPr>
          </a:p>
        </p:txBody>
      </p:sp>
      <p:sp>
        <p:nvSpPr>
          <p:cNvPr id="12" name="Rectangle 11"/>
          <p:cNvSpPr/>
          <p:nvPr/>
        </p:nvSpPr>
        <p:spPr>
          <a:xfrm>
            <a:off x="1160212" y="2489815"/>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7433"/>
            <a:ext cx="7886700" cy="783000"/>
          </a:xfrm>
        </p:spPr>
        <p:txBody>
          <a:bodyPr>
            <a:normAutofit fontScale="90000"/>
          </a:bodyPr>
          <a:lstStyle/>
          <a:p>
            <a:r>
              <a:rPr lang="fr-FR" sz="3000" dirty="0">
                <a:latin typeface="Calibri" panose="020F0502020204030204" pitchFamily="34" charset="0"/>
                <a:cs typeface="Calibri" panose="020F0502020204030204" pitchFamily="34" charset="0"/>
              </a:rPr>
              <a:t>Introduction</a:t>
            </a:r>
            <a:br>
              <a:rPr lang="fr-FR" sz="3000" dirty="0">
                <a:latin typeface="Calibri" panose="020F0502020204030204" pitchFamily="34" charset="0"/>
                <a:cs typeface="Calibri" panose="020F0502020204030204" pitchFamily="34" charset="0"/>
              </a:rPr>
            </a:br>
            <a:endParaRPr lang="fr-FR" sz="3000" dirty="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Rectangle : avec coin rogné 2"/>
          <p:cNvSpPr/>
          <p:nvPr/>
        </p:nvSpPr>
        <p:spPr>
          <a:xfrm rot="16200000">
            <a:off x="8610772" y="4610420"/>
            <a:ext cx="474425"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7" name="Espace réservé du numéro de diapositive 8"/>
          <p:cNvSpPr>
            <a:spLocks noGrp="1"/>
          </p:cNvSpPr>
          <p:nvPr>
            <p:ph type="sldNum" sz="quarter" idx="12"/>
          </p:nvPr>
        </p:nvSpPr>
        <p:spPr>
          <a:xfrm>
            <a:off x="8551964" y="4742518"/>
            <a:ext cx="592038" cy="400983"/>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2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1</a:t>
            </a:r>
            <a:endParaRPr lang="x-none" sz="3300" kern="1200">
              <a:latin typeface="Candara" panose="020E0502030303020204" pitchFamily="34" charset="0"/>
              <a:ea typeface="+mn-ea"/>
              <a:cs typeface="+mn-cs"/>
            </a:endParaRPr>
          </a:p>
        </p:txBody>
      </p:sp>
      <p:grpSp>
        <p:nvGrpSpPr>
          <p:cNvPr id="6" name="Groupe 5"/>
          <p:cNvGrpSpPr/>
          <p:nvPr/>
        </p:nvGrpSpPr>
        <p:grpSpPr>
          <a:xfrm>
            <a:off x="-3360178" y="1680911"/>
            <a:ext cx="2230122" cy="1774667"/>
            <a:chOff x="921627" y="1680911"/>
            <a:chExt cx="2230122" cy="1774667"/>
          </a:xfrm>
        </p:grpSpPr>
        <p:pic>
          <p:nvPicPr>
            <p:cNvPr id="1026" name="Picture 2" descr="Global Network - Free networking ic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882" y="2584757"/>
              <a:ext cx="870821" cy="87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ent Management Icon Vector Art, Icons, and Graphics for Free Downloa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134000"/>
                      </a14:imgEffect>
                    </a14:imgLayer>
                  </a14:imgProps>
                </a:ext>
                <a:ext uri="{28A0092B-C50C-407E-A947-70E740481C1C}">
                  <a14:useLocalDpi xmlns:a14="http://schemas.microsoft.com/office/drawing/2010/main" val="0"/>
                </a:ext>
              </a:extLst>
            </a:blip>
            <a:srcRect/>
            <a:stretch>
              <a:fillRect/>
            </a:stretch>
          </p:blipFill>
          <p:spPr bwMode="auto">
            <a:xfrm>
              <a:off x="921627" y="1776247"/>
              <a:ext cx="865560" cy="549416"/>
            </a:xfrm>
            <a:prstGeom prst="rect">
              <a:avLst/>
            </a:prstGeom>
            <a:pattFill prst="pct5">
              <a:fgClr>
                <a:schemeClr val="accent1"/>
              </a:fgClr>
              <a:bgClr>
                <a:schemeClr val="bg1"/>
              </a:bgClr>
            </a:pattFill>
            <a:ln>
              <a:noFill/>
            </a:ln>
          </p:spPr>
        </p:pic>
        <p:pic>
          <p:nvPicPr>
            <p:cNvPr id="1030" name="Picture 6" descr="Content marketing - Free marketing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61" y="1680911"/>
              <a:ext cx="740088" cy="7400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Tcp Generic color lineal-color icon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202" y="1680759"/>
            <a:ext cx="1343831" cy="134383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VS Versus Symbol Logo PNG vector in SVG, PDF, AI, CDR format"/>
          <p:cNvSpPr>
            <a:spLocks noChangeAspect="1" noChangeArrowheads="1"/>
          </p:cNvSpPr>
          <p:nvPr/>
        </p:nvSpPr>
        <p:spPr bwMode="auto">
          <a:xfrm>
            <a:off x="3009243" y="1008993"/>
            <a:ext cx="1715157" cy="17151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1" name="Image 1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3281616" y="-2218776"/>
            <a:ext cx="2046477" cy="1536039"/>
          </a:xfrm>
          <a:prstGeom prst="rect">
            <a:avLst/>
          </a:prstGeom>
        </p:spPr>
      </p:pic>
      <p:sp>
        <p:nvSpPr>
          <p:cNvPr id="4" name="ZoneTexte 3"/>
          <p:cNvSpPr txBox="1"/>
          <p:nvPr/>
        </p:nvSpPr>
        <p:spPr>
          <a:xfrm>
            <a:off x="-3360332" y="3714465"/>
            <a:ext cx="2506717" cy="338554"/>
          </a:xfrm>
          <a:prstGeom prst="rect">
            <a:avLst/>
          </a:prstGeom>
          <a:noFill/>
        </p:spPr>
        <p:txBody>
          <a:bodyPr wrap="square" rtlCol="0">
            <a:spAutoFit/>
          </a:bodyPr>
          <a:lstStyle/>
          <a:p>
            <a:pPr algn="ctr"/>
            <a:r>
              <a:rPr lang="fr-FR" sz="1600" b="1" dirty="0" err="1">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Named</a:t>
            </a: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Data Networking </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ZoneTexte 4"/>
          <p:cNvSpPr txBox="1"/>
          <p:nvPr/>
        </p:nvSpPr>
        <p:spPr>
          <a:xfrm>
            <a:off x="10088121" y="3455385"/>
            <a:ext cx="1343831" cy="338554"/>
          </a:xfrm>
          <a:prstGeom prst="rect">
            <a:avLst/>
          </a:prstGeom>
          <a:noFill/>
        </p:spPr>
        <p:txBody>
          <a:bodyPr wrap="square" rtlCol="0">
            <a:spAutoFit/>
          </a:bodyPr>
          <a:lstStyle/>
          <a:p>
            <a:pPr algn="ct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TCP/IP</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grpSp>
        <p:nvGrpSpPr>
          <p:cNvPr id="15" name="Group 14"/>
          <p:cNvGrpSpPr/>
          <p:nvPr/>
        </p:nvGrpSpPr>
        <p:grpSpPr>
          <a:xfrm>
            <a:off x="7118985" y="-2877185"/>
            <a:ext cx="3095625" cy="2715260"/>
            <a:chOff x="5480" y="1660"/>
            <a:chExt cx="4875" cy="4276"/>
          </a:xfrm>
        </p:grpSpPr>
        <p:pic>
          <p:nvPicPr>
            <p:cNvPr id="2050"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80000">
              <a:off x="8753" y="1704"/>
              <a:ext cx="1602" cy="16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9"/>
            <a:stretch>
              <a:fillRect/>
            </a:stretch>
          </p:blipFill>
          <p:spPr>
            <a:xfrm>
              <a:off x="6567" y="3032"/>
              <a:ext cx="2929" cy="2905"/>
            </a:xfrm>
            <a:prstGeom prst="rect">
              <a:avLst/>
            </a:prstGeom>
          </p:spPr>
        </p:pic>
        <p:pic>
          <p:nvPicPr>
            <p:cNvPr id="13"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260000">
              <a:off x="5480" y="1660"/>
              <a:ext cx="1602" cy="160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7433"/>
            <a:ext cx="7886700" cy="783000"/>
          </a:xfrm>
        </p:spPr>
        <p:txBody>
          <a:bodyPr>
            <a:normAutofit fontScale="90000"/>
          </a:bodyPr>
          <a:lstStyle/>
          <a:p>
            <a:r>
              <a:rPr lang="fr-FR" sz="3000" dirty="0">
                <a:latin typeface="Calibri" panose="020F0502020204030204" pitchFamily="34" charset="0"/>
                <a:cs typeface="Calibri" panose="020F0502020204030204" pitchFamily="34" charset="0"/>
              </a:rPr>
              <a:t>Introduction</a:t>
            </a:r>
            <a:br>
              <a:rPr lang="fr-FR" sz="3000" dirty="0">
                <a:latin typeface="Calibri" panose="020F0502020204030204" pitchFamily="34" charset="0"/>
                <a:cs typeface="Calibri" panose="020F0502020204030204" pitchFamily="34" charset="0"/>
              </a:rPr>
            </a:br>
            <a:endParaRPr lang="fr-FR" sz="3000" dirty="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Rectangle : avec coin rogné 2"/>
          <p:cNvSpPr/>
          <p:nvPr/>
        </p:nvSpPr>
        <p:spPr>
          <a:xfrm rot="16200000">
            <a:off x="8610772" y="4610420"/>
            <a:ext cx="474425"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7" name="Espace réservé du numéro de diapositive 8"/>
          <p:cNvSpPr>
            <a:spLocks noGrp="1"/>
          </p:cNvSpPr>
          <p:nvPr>
            <p:ph type="sldNum" sz="quarter" idx="12"/>
          </p:nvPr>
        </p:nvSpPr>
        <p:spPr>
          <a:xfrm>
            <a:off x="8551964" y="4742518"/>
            <a:ext cx="592038" cy="400983"/>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2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1</a:t>
            </a:r>
            <a:endParaRPr lang="x-none" sz="3300" kern="1200">
              <a:latin typeface="Candara" panose="020E0502030303020204" pitchFamily="34" charset="0"/>
              <a:ea typeface="+mn-ea"/>
              <a:cs typeface="+mn-cs"/>
            </a:endParaRPr>
          </a:p>
        </p:txBody>
      </p:sp>
      <p:grpSp>
        <p:nvGrpSpPr>
          <p:cNvPr id="6" name="Groupe 5"/>
          <p:cNvGrpSpPr/>
          <p:nvPr/>
        </p:nvGrpSpPr>
        <p:grpSpPr>
          <a:xfrm>
            <a:off x="-3360178" y="1680911"/>
            <a:ext cx="2230122" cy="1774667"/>
            <a:chOff x="921627" y="1680911"/>
            <a:chExt cx="2230122" cy="1774667"/>
          </a:xfrm>
        </p:grpSpPr>
        <p:pic>
          <p:nvPicPr>
            <p:cNvPr id="1026" name="Picture 2" descr="Global Network - Free networking ic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882" y="2584757"/>
              <a:ext cx="870821" cy="87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ent Management Icon Vector Art, Icons, and Graphics for Free Downloa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134000"/>
                      </a14:imgEffect>
                    </a14:imgLayer>
                  </a14:imgProps>
                </a:ext>
                <a:ext uri="{28A0092B-C50C-407E-A947-70E740481C1C}">
                  <a14:useLocalDpi xmlns:a14="http://schemas.microsoft.com/office/drawing/2010/main" val="0"/>
                </a:ext>
              </a:extLst>
            </a:blip>
            <a:srcRect/>
            <a:stretch>
              <a:fillRect/>
            </a:stretch>
          </p:blipFill>
          <p:spPr bwMode="auto">
            <a:xfrm>
              <a:off x="921627" y="1776247"/>
              <a:ext cx="865560" cy="549416"/>
            </a:xfrm>
            <a:prstGeom prst="rect">
              <a:avLst/>
            </a:prstGeom>
            <a:pattFill prst="pct5">
              <a:fgClr>
                <a:schemeClr val="accent1"/>
              </a:fgClr>
              <a:bgClr>
                <a:schemeClr val="bg1"/>
              </a:bgClr>
            </a:pattFill>
            <a:ln>
              <a:noFill/>
            </a:ln>
          </p:spPr>
        </p:pic>
        <p:pic>
          <p:nvPicPr>
            <p:cNvPr id="1030" name="Picture 6" descr="Content marketing - Free marketing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61" y="1680911"/>
              <a:ext cx="740088" cy="7400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Tcp Generic color lineal-color icon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202" y="1680759"/>
            <a:ext cx="1343831" cy="134383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VS Versus Symbol Logo PNG vector in SVG, PDF, AI, CDR format"/>
          <p:cNvSpPr>
            <a:spLocks noChangeAspect="1" noChangeArrowheads="1"/>
          </p:cNvSpPr>
          <p:nvPr/>
        </p:nvSpPr>
        <p:spPr bwMode="auto">
          <a:xfrm>
            <a:off x="3009243" y="1008993"/>
            <a:ext cx="1715157" cy="17151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1" name="Image 1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3281616" y="-2218776"/>
            <a:ext cx="2046477" cy="1536039"/>
          </a:xfrm>
          <a:prstGeom prst="rect">
            <a:avLst/>
          </a:prstGeom>
        </p:spPr>
      </p:pic>
      <p:sp>
        <p:nvSpPr>
          <p:cNvPr id="4" name="ZoneTexte 3"/>
          <p:cNvSpPr txBox="1"/>
          <p:nvPr/>
        </p:nvSpPr>
        <p:spPr>
          <a:xfrm>
            <a:off x="-3360332" y="3714465"/>
            <a:ext cx="2506717" cy="338554"/>
          </a:xfrm>
          <a:prstGeom prst="rect">
            <a:avLst/>
          </a:prstGeom>
          <a:noFill/>
        </p:spPr>
        <p:txBody>
          <a:bodyPr wrap="square" rtlCol="0">
            <a:spAutoFit/>
          </a:bodyPr>
          <a:lstStyle/>
          <a:p>
            <a:pPr algn="ctr"/>
            <a:r>
              <a:rPr lang="fr-FR" sz="1600" b="1" dirty="0" err="1">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Named</a:t>
            </a: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Data Networking </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ZoneTexte 4"/>
          <p:cNvSpPr txBox="1"/>
          <p:nvPr/>
        </p:nvSpPr>
        <p:spPr>
          <a:xfrm>
            <a:off x="10088121" y="3455385"/>
            <a:ext cx="1343831" cy="338554"/>
          </a:xfrm>
          <a:prstGeom prst="rect">
            <a:avLst/>
          </a:prstGeom>
          <a:noFill/>
        </p:spPr>
        <p:txBody>
          <a:bodyPr wrap="square" rtlCol="0">
            <a:spAutoFit/>
          </a:bodyPr>
          <a:lstStyle/>
          <a:p>
            <a:pPr algn="ct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TCP/IP</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grpSp>
        <p:nvGrpSpPr>
          <p:cNvPr id="15" name="Group 14"/>
          <p:cNvGrpSpPr/>
          <p:nvPr/>
        </p:nvGrpSpPr>
        <p:grpSpPr>
          <a:xfrm>
            <a:off x="2797810" y="1257935"/>
            <a:ext cx="3095625" cy="2715260"/>
            <a:chOff x="5480" y="1660"/>
            <a:chExt cx="4875" cy="4276"/>
          </a:xfrm>
        </p:grpSpPr>
        <p:pic>
          <p:nvPicPr>
            <p:cNvPr id="2050"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80000">
              <a:off x="8753" y="1704"/>
              <a:ext cx="1602" cy="16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9"/>
            <a:stretch>
              <a:fillRect/>
            </a:stretch>
          </p:blipFill>
          <p:spPr>
            <a:xfrm>
              <a:off x="6567" y="3032"/>
              <a:ext cx="2929" cy="2905"/>
            </a:xfrm>
            <a:prstGeom prst="rect">
              <a:avLst/>
            </a:prstGeom>
          </p:spPr>
        </p:pic>
        <p:pic>
          <p:nvPicPr>
            <p:cNvPr id="13"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260000">
              <a:off x="5480" y="1660"/>
              <a:ext cx="1602" cy="160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descr="Build Svg Png Icon Free Download (#560450) - OnlineWebFonts.COM"/>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6500" y="-1499235"/>
            <a:ext cx="1318260" cy="131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7433"/>
            <a:ext cx="7886700" cy="783000"/>
          </a:xfrm>
        </p:spPr>
        <p:txBody>
          <a:bodyPr>
            <a:normAutofit fontScale="90000"/>
          </a:bodyPr>
          <a:lstStyle/>
          <a:p>
            <a:r>
              <a:rPr lang="fr-FR" sz="3000" dirty="0">
                <a:latin typeface="Calibri" panose="020F0502020204030204" pitchFamily="34" charset="0"/>
                <a:cs typeface="Calibri" panose="020F0502020204030204" pitchFamily="34" charset="0"/>
              </a:rPr>
              <a:t>Introduction</a:t>
            </a:r>
            <a:br>
              <a:rPr lang="fr-FR" sz="3000" dirty="0">
                <a:latin typeface="Calibri" panose="020F0502020204030204" pitchFamily="34" charset="0"/>
                <a:cs typeface="Calibri" panose="020F0502020204030204" pitchFamily="34" charset="0"/>
              </a:rPr>
            </a:br>
            <a:endParaRPr lang="fr-FR" sz="3000" dirty="0">
              <a:latin typeface="Calibri" panose="020F0502020204030204" pitchFamily="34" charset="0"/>
              <a:cs typeface="Calibri" panose="020F0502020204030204" pitchFamily="34" charset="0"/>
            </a:endParaRPr>
          </a:p>
        </p:txBody>
      </p:sp>
      <p:sp>
        <p:nvSpPr>
          <p:cNvPr id="10" name="Rectangle 9"/>
          <p:cNvSpPr/>
          <p:nvPr/>
        </p:nvSpPr>
        <p:spPr>
          <a:xfrm>
            <a:off x="503389" y="104156"/>
            <a:ext cx="161874" cy="783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3" name="Rectangle : avec coin rogné 2"/>
          <p:cNvSpPr/>
          <p:nvPr/>
        </p:nvSpPr>
        <p:spPr>
          <a:xfrm rot="16200000">
            <a:off x="8610772" y="4610420"/>
            <a:ext cx="474425" cy="592036"/>
          </a:xfrm>
          <a:prstGeom prst="snip1Rect">
            <a:avLst>
              <a:gd name="adj" fmla="val 43385"/>
            </a:avLst>
          </a:prstGeom>
          <a:solidFill>
            <a:srgbClr val="D9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endParaRPr>
          </a:p>
        </p:txBody>
      </p:sp>
      <p:sp>
        <p:nvSpPr>
          <p:cNvPr id="7" name="Espace réservé du numéro de diapositive 8"/>
          <p:cNvSpPr>
            <a:spLocks noGrp="1"/>
          </p:cNvSpPr>
          <p:nvPr>
            <p:ph type="sldNum" sz="quarter" idx="12"/>
          </p:nvPr>
        </p:nvSpPr>
        <p:spPr>
          <a:xfrm>
            <a:off x="8551964" y="4742518"/>
            <a:ext cx="592038" cy="400983"/>
          </a:xfrm>
        </p:spPr>
        <p:txBody>
          <a:bodyPr/>
          <a:lstStyle/>
          <a:p>
            <a:pPr algn="ctr"/>
            <a:fld id="{11F1D64E-D886-4070-BE65-C94D21F49E92}" type="slidenum">
              <a:rPr lang="fr-FR" smtClean="0">
                <a:ln w="0"/>
                <a:solidFill>
                  <a:schemeClr val="tx1"/>
                </a:solidFill>
                <a:effectLst>
                  <a:outerShdw blurRad="38100" dist="19050" dir="2700000" algn="tl" rotWithShape="0">
                    <a:schemeClr val="dk1">
                      <a:alpha val="40000"/>
                    </a:schemeClr>
                  </a:outerShdw>
                </a:effectLst>
              </a:rPr>
            </a:fld>
            <a:r>
              <a:rPr lang="fr-FR">
                <a:ln w="0"/>
                <a:solidFill>
                  <a:schemeClr val="tx1"/>
                </a:solidFill>
                <a:effectLst>
                  <a:outerShdw blurRad="38100" dist="19050" dir="2700000" algn="tl" rotWithShape="0">
                    <a:schemeClr val="dk1">
                      <a:alpha val="40000"/>
                    </a:schemeClr>
                  </a:outerShdw>
                </a:effectLst>
              </a:rPr>
              <a:t> / </a:t>
            </a:r>
            <a:r>
              <a:rPr lang="fr-FR">
                <a:ln w="0"/>
                <a:solidFill>
                  <a:schemeClr val="tx1"/>
                </a:solidFill>
                <a:effectLst>
                  <a:outerShdw blurRad="38100" dist="19050" dir="2700000" algn="tl" rotWithShape="0">
                    <a:schemeClr val="dk1">
                      <a:alpha val="40000"/>
                    </a:schemeClr>
                  </a:outerShdw>
                </a:effectLst>
                <a:sym typeface="+mn-ea"/>
              </a:rPr>
              <a:t>53 </a:t>
            </a:r>
            <a:endParaRPr lang="fr-FR">
              <a:ln w="0"/>
              <a:solidFill>
                <a:schemeClr val="tx1"/>
              </a:solidFill>
              <a:effectLst>
                <a:outerShdw blurRad="38100" dist="19050" dir="2700000" algn="tl" rotWithShape="0">
                  <a:schemeClr val="dk1">
                    <a:alpha val="40000"/>
                  </a:schemeClr>
                </a:outerShdw>
              </a:effectLst>
            </a:endParaRPr>
          </a:p>
        </p:txBody>
      </p:sp>
      <p:sp>
        <p:nvSpPr>
          <p:cNvPr id="21" name="ZoneTexte 9"/>
          <p:cNvSpPr txBox="1"/>
          <p:nvPr/>
        </p:nvSpPr>
        <p:spPr>
          <a:xfrm>
            <a:off x="0" y="191361"/>
            <a:ext cx="503387" cy="600164"/>
          </a:xfrm>
          <a:prstGeom prst="rect">
            <a:avLst/>
          </a:prstGeom>
          <a:noFill/>
        </p:spPr>
        <p:txBody>
          <a:bodyPr wrap="square">
            <a:spAutoFit/>
          </a:bodyPr>
          <a:lstStyle/>
          <a:p>
            <a:pPr algn="ctr" defTabSz="685800">
              <a:buClrTx/>
              <a:defRPr/>
            </a:pPr>
            <a:r>
              <a:rPr lang="x-none" sz="3300" kern="1200">
                <a:latin typeface="Candara" panose="020E0502030303020204" pitchFamily="34" charset="0"/>
                <a:ea typeface="+mn-ea"/>
                <a:cs typeface="+mn-cs"/>
              </a:rPr>
              <a:t>1</a:t>
            </a:r>
            <a:endParaRPr lang="x-none" sz="3300" kern="1200">
              <a:latin typeface="Candara" panose="020E0502030303020204" pitchFamily="34" charset="0"/>
              <a:ea typeface="+mn-ea"/>
              <a:cs typeface="+mn-cs"/>
            </a:endParaRPr>
          </a:p>
        </p:txBody>
      </p:sp>
      <p:grpSp>
        <p:nvGrpSpPr>
          <p:cNvPr id="6" name="Groupe 5"/>
          <p:cNvGrpSpPr/>
          <p:nvPr/>
        </p:nvGrpSpPr>
        <p:grpSpPr>
          <a:xfrm>
            <a:off x="-3360178" y="1680911"/>
            <a:ext cx="2230122" cy="1774667"/>
            <a:chOff x="921627" y="1680911"/>
            <a:chExt cx="2230122" cy="1774667"/>
          </a:xfrm>
        </p:grpSpPr>
        <p:pic>
          <p:nvPicPr>
            <p:cNvPr id="1026" name="Picture 2" descr="Global Network - Free networking ic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882" y="2584757"/>
              <a:ext cx="870821" cy="870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ent Management Icon Vector Art, Icons, and Graphics for Free Downloa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Effect>
                        <a14:saturation sat="134000"/>
                      </a14:imgEffect>
                    </a14:imgLayer>
                  </a14:imgProps>
                </a:ext>
                <a:ext uri="{28A0092B-C50C-407E-A947-70E740481C1C}">
                  <a14:useLocalDpi xmlns:a14="http://schemas.microsoft.com/office/drawing/2010/main" val="0"/>
                </a:ext>
              </a:extLst>
            </a:blip>
            <a:srcRect/>
            <a:stretch>
              <a:fillRect/>
            </a:stretch>
          </p:blipFill>
          <p:spPr bwMode="auto">
            <a:xfrm>
              <a:off x="921627" y="1776247"/>
              <a:ext cx="865560" cy="549416"/>
            </a:xfrm>
            <a:prstGeom prst="rect">
              <a:avLst/>
            </a:prstGeom>
            <a:pattFill prst="pct5">
              <a:fgClr>
                <a:schemeClr val="accent1"/>
              </a:fgClr>
              <a:bgClr>
                <a:schemeClr val="bg1"/>
              </a:bgClr>
            </a:pattFill>
            <a:ln>
              <a:noFill/>
            </a:ln>
          </p:spPr>
        </p:pic>
        <p:pic>
          <p:nvPicPr>
            <p:cNvPr id="1030" name="Picture 6" descr="Content marketing - Free marketing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61" y="1680911"/>
              <a:ext cx="740088" cy="7400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Tcp Generic color lineal-color icon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202" y="1680759"/>
            <a:ext cx="1343831" cy="134383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VS Versus Symbol Logo PNG vector in SVG, PDF, AI, CDR format"/>
          <p:cNvSpPr>
            <a:spLocks noChangeAspect="1" noChangeArrowheads="1"/>
          </p:cNvSpPr>
          <p:nvPr/>
        </p:nvSpPr>
        <p:spPr bwMode="auto">
          <a:xfrm>
            <a:off x="3009243" y="1008993"/>
            <a:ext cx="1715157" cy="17151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1" name="Image 1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3281616" y="-2218776"/>
            <a:ext cx="2046477" cy="1536039"/>
          </a:xfrm>
          <a:prstGeom prst="rect">
            <a:avLst/>
          </a:prstGeom>
        </p:spPr>
      </p:pic>
      <p:sp>
        <p:nvSpPr>
          <p:cNvPr id="4" name="ZoneTexte 3"/>
          <p:cNvSpPr txBox="1"/>
          <p:nvPr/>
        </p:nvSpPr>
        <p:spPr>
          <a:xfrm>
            <a:off x="-3360332" y="3714465"/>
            <a:ext cx="2506717" cy="338554"/>
          </a:xfrm>
          <a:prstGeom prst="rect">
            <a:avLst/>
          </a:prstGeom>
          <a:noFill/>
        </p:spPr>
        <p:txBody>
          <a:bodyPr wrap="square" rtlCol="0">
            <a:spAutoFit/>
          </a:bodyPr>
          <a:lstStyle/>
          <a:p>
            <a:pPr algn="ctr"/>
            <a:r>
              <a:rPr lang="fr-FR" sz="1600" b="1" dirty="0" err="1">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Named</a:t>
            </a: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Data Networking </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ZoneTexte 4"/>
          <p:cNvSpPr txBox="1"/>
          <p:nvPr/>
        </p:nvSpPr>
        <p:spPr>
          <a:xfrm>
            <a:off x="10088121" y="3455385"/>
            <a:ext cx="1343831" cy="338554"/>
          </a:xfrm>
          <a:prstGeom prst="rect">
            <a:avLst/>
          </a:prstGeom>
          <a:noFill/>
        </p:spPr>
        <p:txBody>
          <a:bodyPr wrap="square" rtlCol="0">
            <a:spAutoFit/>
          </a:bodyPr>
          <a:lstStyle/>
          <a:p>
            <a:pPr algn="ctr"/>
            <a:r>
              <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TCP/IP</a:t>
            </a:r>
            <a:endParaRPr lang="fr-FR" sz="16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80000">
            <a:off x="8876030" y="-202374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9"/>
          <a:stretch>
            <a:fillRect/>
          </a:stretch>
        </p:blipFill>
        <p:spPr>
          <a:xfrm>
            <a:off x="3488055" y="2129155"/>
            <a:ext cx="1859915" cy="1844675"/>
          </a:xfrm>
          <a:prstGeom prst="rect">
            <a:avLst/>
          </a:prstGeom>
        </p:spPr>
      </p:pic>
      <p:pic>
        <p:nvPicPr>
          <p:cNvPr id="13" name="Picture 2" descr="Question mark - Free shapes and symbols icons"/>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260000">
            <a:off x="76200" y="-1404620"/>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uild Svg Png Icon Free Download (#560450) - OnlineWebFonts.COM"/>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4780" y="1000125"/>
            <a:ext cx="1318260" cy="131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18"/>
          <p:cNvSpPr/>
          <p:nvPr/>
        </p:nvSpPr>
        <p:spPr>
          <a:xfrm>
            <a:off x="945000" y="-3572"/>
            <a:ext cx="945000" cy="945000"/>
          </a:xfrm>
          <a:prstGeom prst="triangle">
            <a:avLst>
              <a:gd name="adj" fmla="val 0"/>
            </a:avLst>
          </a:prstGeom>
          <a:solidFill>
            <a:srgbClr val="394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7" name="Rectangle 6"/>
          <p:cNvSpPr/>
          <p:nvPr/>
        </p:nvSpPr>
        <p:spPr>
          <a:xfrm>
            <a:off x="0" y="0"/>
            <a:ext cx="945000" cy="945000"/>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4500">
                <a:latin typeface="Candara" panose="020E0502030303020204" pitchFamily="34" charset="0"/>
              </a:rPr>
              <a:t>2</a:t>
            </a:r>
            <a:endParaRPr lang="x-none" sz="4500">
              <a:latin typeface="Candara" panose="020E0502030303020204" pitchFamily="34" charset="0"/>
            </a:endParaRPr>
          </a:p>
        </p:txBody>
      </p:sp>
      <p:sp>
        <p:nvSpPr>
          <p:cNvPr id="8" name="Isosceles Triangle 20"/>
          <p:cNvSpPr/>
          <p:nvPr/>
        </p:nvSpPr>
        <p:spPr>
          <a:xfrm rot="5400000">
            <a:off x="0" y="945000"/>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9" name="Isosceles Triangle 21"/>
          <p:cNvSpPr/>
          <p:nvPr/>
        </p:nvSpPr>
        <p:spPr>
          <a:xfrm rot="10800000">
            <a:off x="945000" y="-3572"/>
            <a:ext cx="945000" cy="945000"/>
          </a:xfrm>
          <a:prstGeom prst="triangle">
            <a:avLst>
              <a:gd name="adj" fmla="val 0"/>
            </a:avLst>
          </a:prstGeom>
          <a:solidFill>
            <a:srgbClr val="78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0" name="Isosceles Triangle 22"/>
          <p:cNvSpPr/>
          <p:nvPr/>
        </p:nvSpPr>
        <p:spPr>
          <a:xfrm rot="5400000">
            <a:off x="1890000" y="-3572"/>
            <a:ext cx="945000" cy="945000"/>
          </a:xfrm>
          <a:prstGeom prst="triangle">
            <a:avLst>
              <a:gd name="adj" fmla="val 0"/>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solidFill>
                <a:srgbClr val="F06292"/>
              </a:solidFill>
            </a:endParaRPr>
          </a:p>
        </p:txBody>
      </p:sp>
      <p:sp>
        <p:nvSpPr>
          <p:cNvPr id="11" name="Title 1"/>
          <p:cNvSpPr>
            <a:spLocks noGrp="1"/>
          </p:cNvSpPr>
          <p:nvPr>
            <p:ph type="title"/>
          </p:nvPr>
        </p:nvSpPr>
        <p:spPr>
          <a:xfrm>
            <a:off x="1160211" y="1340603"/>
            <a:ext cx="6823577" cy="1805085"/>
          </a:xfrm>
        </p:spPr>
        <p:txBody>
          <a:bodyPr>
            <a:noAutofit/>
          </a:bodyPr>
          <a:lstStyle/>
          <a:p>
            <a:pPr algn="ctr"/>
            <a:r>
              <a:rPr lang="en-US" altLang="en-US" sz="3600" b="1">
                <a:latin typeface="Calibri" panose="020F0502020204030204" pitchFamily="34" charset="0"/>
                <a:cs typeface="Calibri" panose="020F0502020204030204" pitchFamily="34" charset="0"/>
                <a:sym typeface="+mn-ea"/>
              </a:rPr>
              <a:t>Network Concepts and Challenges</a:t>
            </a:r>
            <a:endParaRPr lang="fr-FR" sz="3600">
              <a:latin typeface="Calibri" panose="020F0502020204030204" pitchFamily="34" charset="0"/>
              <a:cs typeface="Calibri" panose="020F0502020204030204" pitchFamily="34" charset="0"/>
            </a:endParaRPr>
          </a:p>
        </p:txBody>
      </p:sp>
      <p:sp>
        <p:nvSpPr>
          <p:cNvPr id="12" name="Rectangle 11"/>
          <p:cNvSpPr/>
          <p:nvPr/>
        </p:nvSpPr>
        <p:spPr>
          <a:xfrm>
            <a:off x="1160212" y="3167550"/>
            <a:ext cx="6823577" cy="273845"/>
          </a:xfrm>
          <a:prstGeom prst="rect">
            <a:avLst/>
          </a:prstGeom>
          <a:solidFill>
            <a:srgbClr val="212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50"/>
          </a:p>
        </p:txBody>
      </p:sp>
      <p:sp>
        <p:nvSpPr>
          <p:cNvPr id="14" name="ZoneTexte 13"/>
          <p:cNvSpPr txBox="1"/>
          <p:nvPr/>
        </p:nvSpPr>
        <p:spPr>
          <a:xfrm>
            <a:off x="2832833" y="3662751"/>
            <a:ext cx="4549065" cy="1645285"/>
          </a:xfrm>
          <a:prstGeom prst="rect">
            <a:avLst/>
          </a:prstGeom>
          <a:noFill/>
        </p:spPr>
        <p:txBody>
          <a:bodyPr wrap="square" lIns="91440" tIns="45720" rIns="91440" bIns="45720" anchor="t">
            <a:spAutoFit/>
          </a:bodyPr>
          <a:lstStyle/>
          <a:p>
            <a:pPr marL="213995" indent="-213995">
              <a:buFont typeface="Wingdings 2,Sans-Serif" panose="05020102010507070707" pitchFamily="18" charset="2"/>
              <a:buChar char="®"/>
            </a:pPr>
            <a:endParaRPr lang="fr-FR" err="1">
              <a:solidFill>
                <a:schemeClr val="accent1">
                  <a:lumMod val="49000"/>
                </a:schemeClr>
              </a:solidFill>
              <a:sym typeface="+mn-ea"/>
            </a:endParaRPr>
          </a:p>
          <a:p>
            <a:pPr marL="213995" indent="-213995">
              <a:buFont typeface="Wingdings 2,Sans-Serif" panose="05020102010507070707" pitchFamily="18" charset="2"/>
              <a:buChar char="®"/>
            </a:pPr>
            <a:r>
              <a:rPr lang="fr-FR" err="1">
                <a:solidFill>
                  <a:schemeClr val="accent1">
                    <a:lumMod val="49000"/>
                  </a:schemeClr>
                </a:solidFill>
                <a:sym typeface="+mn-ea"/>
              </a:rPr>
              <a:t>Hierarchical</a:t>
            </a:r>
            <a:r>
              <a:rPr lang="fr-FR">
                <a:solidFill>
                  <a:schemeClr val="accent1">
                    <a:lumMod val="49000"/>
                  </a:schemeClr>
                </a:solidFill>
                <a:sym typeface="+mn-ea"/>
              </a:rPr>
              <a:t> </a:t>
            </a:r>
            <a:r>
              <a:rPr lang="fr-FR">
                <a:solidFill>
                  <a:schemeClr val="accent1">
                    <a:lumMod val="49000"/>
                  </a:schemeClr>
                </a:solidFill>
              </a:rPr>
              <a:t>Network Design</a:t>
            </a:r>
            <a:endParaRPr lang="fr-FR">
              <a:solidFill>
                <a:schemeClr val="accent1">
                  <a:lumMod val="49000"/>
                </a:schemeClr>
              </a:solidFill>
            </a:endParaRPr>
          </a:p>
          <a:p>
            <a:pPr marL="213995" indent="-213995">
              <a:buFont typeface="Wingdings 2,Sans-Serif" panose="05020102010507070707" pitchFamily="18" charset="2"/>
              <a:buChar char="®"/>
            </a:pPr>
            <a:r>
              <a:rPr lang="fr-FR">
                <a:solidFill>
                  <a:schemeClr val="accent1">
                    <a:lumMod val="49000"/>
                  </a:schemeClr>
                </a:solidFill>
              </a:rPr>
              <a:t>Key challanges in TCP/IP</a:t>
            </a:r>
            <a:endParaRPr lang="en-US">
              <a:solidFill>
                <a:schemeClr val="accent1">
                  <a:lumMod val="49000"/>
                </a:schemeClr>
              </a:solidFill>
            </a:endParaRPr>
          </a:p>
          <a:p>
            <a:pPr marL="213995" indent="-213995">
              <a:buFont typeface="Wingdings 2,Sans-Serif" panose="05020102010507070707" pitchFamily="18" charset="2"/>
              <a:buChar char="®"/>
            </a:pPr>
            <a:r>
              <a:rPr lang="fr-FR" err="1">
                <a:solidFill>
                  <a:schemeClr val="accent1">
                    <a:lumMod val="49000"/>
                  </a:schemeClr>
                </a:solidFill>
              </a:rPr>
              <a:t>Named</a:t>
            </a:r>
            <a:r>
              <a:rPr lang="fr-FR">
                <a:solidFill>
                  <a:schemeClr val="accent1">
                    <a:lumMod val="49000"/>
                  </a:schemeClr>
                </a:solidFill>
              </a:rPr>
              <a:t> Data Networking (NDN)</a:t>
            </a:r>
            <a:endParaRPr lang="en-US">
              <a:solidFill>
                <a:schemeClr val="accent1">
                  <a:lumMod val="49000"/>
                </a:schemeClr>
              </a:solidFill>
            </a:endParaRPr>
          </a:p>
          <a:p>
            <a:pPr marL="213995" indent="-213995">
              <a:buClr>
                <a:srgbClr val="C6D5ED"/>
              </a:buClr>
              <a:buFont typeface="Wingdings 2" panose="05020102010507070707" pitchFamily="18" charset="2"/>
              <a:buChar char="®"/>
            </a:pPr>
            <a:endParaRPr lang="fr-FR" sz="1500"/>
          </a:p>
          <a:p>
            <a:pPr marL="213995" indent="-213995">
              <a:buClr>
                <a:srgbClr val="C6D5ED"/>
              </a:buClr>
              <a:buFont typeface="Wingdings 2" panose="05020102010507070707" pitchFamily="18" charset="2"/>
              <a:buChar char="®"/>
            </a:pPr>
            <a:endParaRPr lang="fr-FR" sz="1500"/>
          </a:p>
          <a:p>
            <a:pPr marL="213995" indent="-213995">
              <a:buClr>
                <a:srgbClr val="C6D5ED"/>
              </a:buClr>
              <a:buFont typeface="Wingdings 2" panose="05020102010507070707" pitchFamily="18" charset="2"/>
              <a:buChar char="®"/>
            </a:pPr>
            <a:endParaRPr lang="fr-FR" sz="15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12056</Words>
  <Application>WPS Presentation</Application>
  <PresentationFormat>On-screen Show (16:9)</PresentationFormat>
  <Paragraphs>772</Paragraphs>
  <Slides>53</Slides>
  <Notes>53</Notes>
  <HiddenSlides>1</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53</vt:i4>
      </vt:variant>
    </vt:vector>
  </HeadingPairs>
  <TitlesOfParts>
    <vt:vector size="80" baseType="lpstr">
      <vt:lpstr>Arial</vt:lpstr>
      <vt:lpstr>SimSun</vt:lpstr>
      <vt:lpstr>Wingdings</vt:lpstr>
      <vt:lpstr>Arial</vt:lpstr>
      <vt:lpstr>Roboto Slab</vt:lpstr>
      <vt:lpstr>Source Sans Pro</vt:lpstr>
      <vt:lpstr>Candara</vt:lpstr>
      <vt:lpstr>Candara</vt:lpstr>
      <vt:lpstr>Wingdings 2</vt:lpstr>
      <vt:lpstr>Times New Roman</vt:lpstr>
      <vt:lpstr>Calibri</vt:lpstr>
      <vt:lpstr>Inter</vt:lpstr>
      <vt:lpstr>Segoe Print</vt:lpstr>
      <vt:lpstr>Söhne</vt:lpstr>
      <vt:lpstr>Wingdings 2,Sans-Serif</vt:lpstr>
      <vt:lpstr>Wingdings</vt:lpstr>
      <vt:lpstr>ui-sans-serif</vt:lpstr>
      <vt:lpstr>Microsoft YaHei</vt:lpstr>
      <vt:lpstr>Arial Unicode MS</vt:lpstr>
      <vt:lpstr>Times New Roman</vt:lpstr>
      <vt:lpstr>Arial Black</vt:lpstr>
      <vt:lpstr>Raleway Thin</vt:lpstr>
      <vt:lpstr>Barlow Light</vt:lpstr>
      <vt:lpstr>Tahoma</vt:lpstr>
      <vt:lpstr>Calibri</vt:lpstr>
      <vt:lpstr>Malgun Gothic</vt:lpstr>
      <vt:lpstr>Cordelia template</vt:lpstr>
      <vt:lpstr>Feasibility Study</vt:lpstr>
      <vt:lpstr>PowerPoint 演示文稿</vt:lpstr>
      <vt:lpstr>Introduction</vt:lpstr>
      <vt:lpstr>Introduction </vt:lpstr>
      <vt:lpstr>Introduction </vt:lpstr>
      <vt:lpstr>Introduction </vt:lpstr>
      <vt:lpstr>Introduction </vt:lpstr>
      <vt:lpstr>Introduction </vt:lpstr>
      <vt:lpstr>Network Concepts and Challenges</vt:lpstr>
      <vt:lpstr> Network Concepts and Challenges Hierarchical Network Design</vt:lpstr>
      <vt:lpstr> Network Concepts and Challenges Hierarchical Network Design</vt:lpstr>
      <vt:lpstr> Network Concepts and Challenges Hierarchical Network Design</vt:lpstr>
      <vt:lpstr> Network Concepts and Challenges key challenges of TCP/IP </vt:lpstr>
      <vt:lpstr> Network Concepts and Challenges key challenges of TCP/IP </vt:lpstr>
      <vt:lpstr> Network Concepts and Challenges key challenges of TCP/IP </vt:lpstr>
      <vt:lpstr> Network Concepts and Challenges key challenges of TCP/IP </vt:lpstr>
      <vt:lpstr> Network Concepts and Challenges key challenges of TCP/IP </vt:lpstr>
      <vt:lpstr>Network Concepts and Challenges Named Data Networking (NDN)</vt:lpstr>
      <vt:lpstr>Network Concepts and Challenges Named Data Networking (NDN) </vt:lpstr>
      <vt:lpstr>Network Concepts and Challenges Named Data Networking (NDN) </vt:lpstr>
      <vt:lpstr>Network Concepts and Challenges Named Data Networking (NDN) </vt:lpstr>
      <vt:lpstr>Network Concepts and Challenges Named Data Networking (NDN) </vt:lpstr>
      <vt:lpstr>Foundations of TCP/IP and NDN Networking Technologie Named Data Networking (NDN)</vt:lpstr>
      <vt:lpstr>Network Concepts and Challenges Named Data Networking (NDN) </vt:lpstr>
      <vt:lpstr>Network Concepts and Challenges Named Data Networking (NDN) </vt:lpstr>
      <vt:lpstr> Design and Proposal of The Network Topology </vt:lpstr>
      <vt:lpstr>Design and Proposal of The Network    </vt:lpstr>
      <vt:lpstr>Design and Proposal of The Network    </vt:lpstr>
      <vt:lpstr>Design and Proposal of The Network Network design</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TCP/IP</vt:lpstr>
      <vt:lpstr>Design and Proposal of The Network Implementation of the Proposed Topology Using ndnSIM</vt:lpstr>
      <vt:lpstr>Design and Proposal of The Network Implementation of the Proposed Topology Using ndnSIM</vt:lpstr>
      <vt:lpstr>Design and Proposal of The Network Implementation of the Proposed Topology Using ndnSIM</vt:lpstr>
      <vt:lpstr>Design and Proposal of The Network Implementation of the Proposed Topology Using ndnSIM</vt:lpstr>
      <vt:lpstr>Simulation Results and Evaluation</vt:lpstr>
      <vt:lpstr>Simulation Results and Evaluation Metrics</vt:lpstr>
      <vt:lpstr>Simulation Results and Evaluation Simulation Results</vt:lpstr>
      <vt:lpstr>Simulation Results and Evaluation Simulation Results</vt:lpstr>
      <vt:lpstr>Simulation Results and Evaluation Simulation Results</vt:lpstr>
      <vt:lpstr>Simulation Results and Evaluation Evaluation</vt:lpstr>
      <vt:lpstr>Simulation Results and Evaluation Evaluation</vt:lpstr>
      <vt:lpstr>Simulation Results and Evaluation Evaluation</vt:lpstr>
      <vt:lpstr>Conclusion and perspectives </vt:lpstr>
      <vt:lpstr>Conclusion </vt:lpstr>
      <vt:lpstr>Perspectives</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Composition : Path &amp; Strategies</dc:title>
  <dc:creator>ALI</dc:creator>
  <cp:lastModifiedBy>TonTon Phone</cp:lastModifiedBy>
  <cp:revision>28</cp:revision>
  <dcterms:created xsi:type="dcterms:W3CDTF">2025-01-18T17:25:00Z</dcterms:created>
  <dcterms:modified xsi:type="dcterms:W3CDTF">2025-01-20T00:07:42Z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C63E03FFD0D149F5AF3E9983D3792086_12</vt:lpwstr>
  </property>
  <property fmtid="{D5CDD505-2E9C-101B-9397-08002B2CF9AE}" pid="3" name="KSOProductBuildVer">
    <vt:lpwstr>1033-12.2.0.19805</vt:lpwstr>
  </property>
</Properties>
</file>